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6"/>
  </p:notesMasterIdLst>
  <p:handoutMasterIdLst>
    <p:handoutMasterId r:id="rId17"/>
  </p:handoutMasterIdLst>
  <p:sldIdLst>
    <p:sldId id="278" r:id="rId5"/>
    <p:sldId id="279" r:id="rId6"/>
    <p:sldId id="280" r:id="rId7"/>
    <p:sldId id="281" r:id="rId8"/>
    <p:sldId id="296" r:id="rId9"/>
    <p:sldId id="284" r:id="rId10"/>
    <p:sldId id="294" r:id="rId11"/>
    <p:sldId id="295" r:id="rId12"/>
    <p:sldId id="291" r:id="rId13"/>
    <p:sldId id="292" r:id="rId14"/>
    <p:sldId id="293"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9" autoAdjust="0"/>
  </p:normalViewPr>
  <p:slideViewPr>
    <p:cSldViewPr snapToGrid="0" snapToObjects="1">
      <p:cViewPr varScale="1">
        <p:scale>
          <a:sx n="114" d="100"/>
          <a:sy n="114" d="100"/>
        </p:scale>
        <p:origin x="414" y="11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4" d="100"/>
          <a:sy n="24" d="100"/>
        </p:scale>
        <p:origin x="3475" y="12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4400" b="1" i="0" u="none" strike="noStrike" kern="1200" cap="all" baseline="0" dirty="0">
                <a:solidFill>
                  <a:schemeClr val="accent6"/>
                </a:solidFill>
                <a:latin typeface="+mj-lt"/>
                <a:ea typeface="+mj-ea"/>
                <a:cs typeface="+mj-cs"/>
              </a:rPr>
              <a:t>Budget</a:t>
            </a:r>
            <a:r>
              <a:rPr lang="en-US" dirty="0"/>
              <a:t> </a:t>
            </a:r>
            <a:r>
              <a:rPr lang="en-US" sz="4400" b="1" kern="1200" cap="all" baseline="0" dirty="0">
                <a:solidFill>
                  <a:schemeClr val="accent6"/>
                </a:solidFill>
                <a:latin typeface="+mj-lt"/>
                <a:ea typeface="+mj-ea"/>
                <a:cs typeface="+mj-cs"/>
              </a:rPr>
              <a:t>Breakdown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breakout!$J$1</c:f>
              <c:strCache>
                <c:ptCount val="1"/>
                <c:pt idx="0">
                  <c:v>Total $</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19B-464F-9C2C-2BB3F775CA4C}"/>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19B-464F-9C2C-2BB3F775CA4C}"/>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19B-464F-9C2C-2BB3F775CA4C}"/>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19B-464F-9C2C-2BB3F775CA4C}"/>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19B-464F-9C2C-2BB3F775CA4C}"/>
              </c:ext>
            </c:extLst>
          </c:dPt>
          <c:dPt>
            <c:idx val="5"/>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719B-464F-9C2C-2BB3F775CA4C}"/>
              </c:ext>
            </c:extLst>
          </c:dPt>
          <c:dPt>
            <c:idx val="6"/>
            <c:bubble3D val="0"/>
            <c:spPr>
              <a:solidFill>
                <a:schemeClr val="accent6">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719B-464F-9C2C-2BB3F775CA4C}"/>
              </c:ext>
            </c:extLst>
          </c:dPt>
          <c:dPt>
            <c:idx val="7"/>
            <c:bubble3D val="0"/>
            <c:spPr>
              <a:solidFill>
                <a:schemeClr val="accent5">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719B-464F-9C2C-2BB3F775CA4C}"/>
              </c:ext>
            </c:extLst>
          </c:dPt>
          <c:dPt>
            <c:idx val="8"/>
            <c:bubble3D val="0"/>
            <c:spPr>
              <a:solidFill>
                <a:schemeClr val="accent4">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719B-464F-9C2C-2BB3F775CA4C}"/>
              </c:ext>
            </c:extLst>
          </c:dPt>
          <c:dPt>
            <c:idx val="9"/>
            <c:bubble3D val="0"/>
            <c:spPr>
              <a:solidFill>
                <a:schemeClr val="accent6">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719B-464F-9C2C-2BB3F775CA4C}"/>
              </c:ext>
            </c:extLst>
          </c:dPt>
          <c:dPt>
            <c:idx val="10"/>
            <c:bubble3D val="0"/>
            <c:spPr>
              <a:solidFill>
                <a:schemeClr val="accent5">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719B-464F-9C2C-2BB3F775CA4C}"/>
              </c:ext>
            </c:extLst>
          </c:dPt>
          <c:dLbls>
            <c:delete val="1"/>
          </c:dLbls>
          <c:cat>
            <c:strRef>
              <c:f>breakout!$I$2:$I$12</c:f>
              <c:strCache>
                <c:ptCount val="11"/>
                <c:pt idx="0">
                  <c:v>Admin Salaries &amp; Wages - 1.17%</c:v>
                </c:pt>
                <c:pt idx="1">
                  <c:v>Admin Fringe Benefits - 0.21%</c:v>
                </c:pt>
                <c:pt idx="2">
                  <c:v>Admin Professional &amp; Legal Fees - 5.36%</c:v>
                </c:pt>
                <c:pt idx="3">
                  <c:v>Office Expenses - 0.38%</c:v>
                </c:pt>
                <c:pt idx="4">
                  <c:v>Insurance - 0.73%</c:v>
                </c:pt>
                <c:pt idx="5">
                  <c:v>Engineering - 0.88%</c:v>
                </c:pt>
                <c:pt idx="6">
                  <c:v>Cost of Providing Services-Personnel - 2.29%</c:v>
                </c:pt>
                <c:pt idx="7">
                  <c:v>Cost of Providing Services-fringe - 0.40%</c:v>
                </c:pt>
                <c:pt idx="8">
                  <c:v>Treatment and Disposal - 81.40%</c:v>
                </c:pt>
                <c:pt idx="9">
                  <c:v>Pumping Expenses - 4.23%</c:v>
                </c:pt>
                <c:pt idx="10">
                  <c:v>Capital - 2.94%</c:v>
                </c:pt>
              </c:strCache>
            </c:strRef>
          </c:cat>
          <c:val>
            <c:numRef>
              <c:f>breakout!$J$2:$J$12</c:f>
              <c:numCache>
                <c:formatCode>#,##0.00;[Red]\-#,##0.00</c:formatCode>
                <c:ptCount val="11"/>
                <c:pt idx="0">
                  <c:v>40000</c:v>
                </c:pt>
                <c:pt idx="1">
                  <c:v>7200</c:v>
                </c:pt>
                <c:pt idx="2">
                  <c:v>182600</c:v>
                </c:pt>
                <c:pt idx="3">
                  <c:v>13000</c:v>
                </c:pt>
                <c:pt idx="4">
                  <c:v>25000</c:v>
                </c:pt>
                <c:pt idx="5">
                  <c:v>30000</c:v>
                </c:pt>
                <c:pt idx="6">
                  <c:v>78000</c:v>
                </c:pt>
                <c:pt idx="7">
                  <c:v>13500</c:v>
                </c:pt>
                <c:pt idx="8">
                  <c:v>2772377</c:v>
                </c:pt>
                <c:pt idx="9">
                  <c:v>144000</c:v>
                </c:pt>
                <c:pt idx="10">
                  <c:v>100000</c:v>
                </c:pt>
              </c:numCache>
            </c:numRef>
          </c:val>
          <c:extLst>
            <c:ext xmlns:c16="http://schemas.microsoft.com/office/drawing/2014/chart" uri="{C3380CC4-5D6E-409C-BE32-E72D297353CC}">
              <c16:uniqueId val="{00000016-719B-464F-9C2C-2BB3F775CA4C}"/>
            </c:ext>
          </c:extLst>
        </c:ser>
        <c:ser>
          <c:idx val="1"/>
          <c:order val="1"/>
          <c:tx>
            <c:strRef>
              <c:f>breakout!$K$1</c:f>
              <c:strCache>
                <c:ptCount val="1"/>
                <c:pt idx="0">
                  <c:v>Percentage</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8-719B-464F-9C2C-2BB3F775CA4C}"/>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719B-464F-9C2C-2BB3F775CA4C}"/>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719B-464F-9C2C-2BB3F775CA4C}"/>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E-719B-464F-9C2C-2BB3F775CA4C}"/>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0-719B-464F-9C2C-2BB3F775CA4C}"/>
              </c:ext>
            </c:extLst>
          </c:dPt>
          <c:dPt>
            <c:idx val="5"/>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2-719B-464F-9C2C-2BB3F775CA4C}"/>
              </c:ext>
            </c:extLst>
          </c:dPt>
          <c:dPt>
            <c:idx val="6"/>
            <c:bubble3D val="0"/>
            <c:spPr>
              <a:solidFill>
                <a:schemeClr val="accent6">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4-719B-464F-9C2C-2BB3F775CA4C}"/>
              </c:ext>
            </c:extLst>
          </c:dPt>
          <c:dPt>
            <c:idx val="7"/>
            <c:bubble3D val="0"/>
            <c:spPr>
              <a:solidFill>
                <a:schemeClr val="accent5">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6-719B-464F-9C2C-2BB3F775CA4C}"/>
              </c:ext>
            </c:extLst>
          </c:dPt>
          <c:dPt>
            <c:idx val="8"/>
            <c:bubble3D val="0"/>
            <c:spPr>
              <a:solidFill>
                <a:schemeClr val="accent4">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8-719B-464F-9C2C-2BB3F775CA4C}"/>
              </c:ext>
            </c:extLst>
          </c:dPt>
          <c:dPt>
            <c:idx val="9"/>
            <c:bubble3D val="0"/>
            <c:spPr>
              <a:solidFill>
                <a:schemeClr val="accent6">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A-719B-464F-9C2C-2BB3F775CA4C}"/>
              </c:ext>
            </c:extLst>
          </c:dPt>
          <c:dPt>
            <c:idx val="10"/>
            <c:bubble3D val="0"/>
            <c:spPr>
              <a:solidFill>
                <a:schemeClr val="accent5">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C-719B-464F-9C2C-2BB3F775CA4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breakout!$I$2:$I$12</c:f>
              <c:strCache>
                <c:ptCount val="11"/>
                <c:pt idx="0">
                  <c:v>Admin Salaries &amp; Wages - 1.17%</c:v>
                </c:pt>
                <c:pt idx="1">
                  <c:v>Admin Fringe Benefits - 0.21%</c:v>
                </c:pt>
                <c:pt idx="2">
                  <c:v>Admin Professional &amp; Legal Fees - 5.36%</c:v>
                </c:pt>
                <c:pt idx="3">
                  <c:v>Office Expenses - 0.38%</c:v>
                </c:pt>
                <c:pt idx="4">
                  <c:v>Insurance - 0.73%</c:v>
                </c:pt>
                <c:pt idx="5">
                  <c:v>Engineering - 0.88%</c:v>
                </c:pt>
                <c:pt idx="6">
                  <c:v>Cost of Providing Services-Personnel - 2.29%</c:v>
                </c:pt>
                <c:pt idx="7">
                  <c:v>Cost of Providing Services-fringe - 0.40%</c:v>
                </c:pt>
                <c:pt idx="8">
                  <c:v>Treatment and Disposal - 81.40%</c:v>
                </c:pt>
                <c:pt idx="9">
                  <c:v>Pumping Expenses - 4.23%</c:v>
                </c:pt>
                <c:pt idx="10">
                  <c:v>Capital - 2.94%</c:v>
                </c:pt>
              </c:strCache>
            </c:strRef>
          </c:cat>
          <c:val>
            <c:numRef>
              <c:f>breakout!$K$2:$K$12</c:f>
              <c:numCache>
                <c:formatCode>0.00%</c:formatCode>
                <c:ptCount val="11"/>
                <c:pt idx="0">
                  <c:v>1.1745095028095735E-2</c:v>
                </c:pt>
                <c:pt idx="1">
                  <c:v>2.1141171050572324E-3</c:v>
                </c:pt>
                <c:pt idx="2">
                  <c:v>5.3616358803257033E-2</c:v>
                </c:pt>
                <c:pt idx="3">
                  <c:v>3.8171558841311138E-3</c:v>
                </c:pt>
                <c:pt idx="4">
                  <c:v>7.3406843925598346E-3</c:v>
                </c:pt>
                <c:pt idx="5">
                  <c:v>8.8088212710718018E-3</c:v>
                </c:pt>
                <c:pt idx="6">
                  <c:v>2.2902935304786685E-2</c:v>
                </c:pt>
                <c:pt idx="7">
                  <c:v>3.9639695719823108E-3</c:v>
                </c:pt>
                <c:pt idx="8">
                  <c:v>0.81404578296767427</c:v>
                </c:pt>
                <c:pt idx="9">
                  <c:v>4.2282342101144649E-2</c:v>
                </c:pt>
                <c:pt idx="10">
                  <c:v>2.9362737570239338E-2</c:v>
                </c:pt>
              </c:numCache>
            </c:numRef>
          </c:val>
          <c:extLst>
            <c:ext xmlns:c16="http://schemas.microsoft.com/office/drawing/2014/chart" uri="{C3380CC4-5D6E-409C-BE32-E72D297353CC}">
              <c16:uniqueId val="{0000002D-719B-464F-9C2C-2BB3F775CA4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732062007874016"/>
          <c:y val="0.15450466608340624"/>
          <c:w val="0.31165452755905509"/>
          <c:h val="0.7542610090405366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0.88929</cdr:x>
      <cdr:y>0.16899</cdr:y>
    </cdr:from>
    <cdr:to>
      <cdr:x>0.96429</cdr:x>
      <cdr:y>0.32517</cdr:y>
    </cdr:to>
    <cdr:sp macro="" textlink="">
      <cdr:nvSpPr>
        <cdr:cNvPr id="2" name="TextBox 1">
          <a:extLst xmlns:a="http://schemas.openxmlformats.org/drawingml/2006/main">
            <a:ext uri="{FF2B5EF4-FFF2-40B4-BE49-F238E27FC236}">
              <a16:creationId xmlns:a16="http://schemas.microsoft.com/office/drawing/2014/main" id="{51485CF2-C5A5-53B0-9E1C-E407D1C6B784}"/>
            </a:ext>
          </a:extLst>
        </cdr:cNvPr>
        <cdr:cNvSpPr txBox="1"/>
      </cdr:nvSpPr>
      <cdr:spPr>
        <a:xfrm xmlns:a="http://schemas.openxmlformats.org/drawingml/2006/main">
          <a:off x="10842171" y="1158901"/>
          <a:ext cx="914400" cy="10711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3037840" cy="466030"/>
          </a:xfrm>
          <a:prstGeom prst="rect">
            <a:avLst/>
          </a:prstGeom>
        </p:spPr>
        <p:txBody>
          <a:bodyPr vert="horz" lIns="39136" tIns="19568" rIns="39136" bIns="19568" rtlCol="0"/>
          <a:lstStyle>
            <a:lvl1pPr algn="l">
              <a:defRPr sz="5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3970937" y="0"/>
            <a:ext cx="3037840" cy="466030"/>
          </a:xfrm>
          <a:prstGeom prst="rect">
            <a:avLst/>
          </a:prstGeom>
        </p:spPr>
        <p:txBody>
          <a:bodyPr vert="horz" lIns="39136" tIns="19568" rIns="39136" bIns="19568" rtlCol="0"/>
          <a:lstStyle>
            <a:lvl1pPr algn="r">
              <a:defRPr sz="500"/>
            </a:lvl1pPr>
          </a:lstStyle>
          <a:p>
            <a:fld id="{D9D42D35-0463-4920-BEF7-2B88080E67A2}" type="datetimeFigureOut">
              <a:rPr lang="en-US" smtClean="0"/>
              <a:t>10/19/2023</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8830370"/>
            <a:ext cx="3037840" cy="466030"/>
          </a:xfrm>
          <a:prstGeom prst="rect">
            <a:avLst/>
          </a:prstGeom>
        </p:spPr>
        <p:txBody>
          <a:bodyPr vert="horz" lIns="39136" tIns="19568" rIns="39136" bIns="19568" rtlCol="0" anchor="b"/>
          <a:lstStyle>
            <a:lvl1pPr algn="l">
              <a:defRPr sz="5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3970937" y="8830370"/>
            <a:ext cx="3037840" cy="466030"/>
          </a:xfrm>
          <a:prstGeom prst="rect">
            <a:avLst/>
          </a:prstGeom>
        </p:spPr>
        <p:txBody>
          <a:bodyPr vert="horz" lIns="39136" tIns="19568" rIns="39136" bIns="19568" rtlCol="0" anchor="b"/>
          <a:lstStyle>
            <a:lvl1pPr algn="r">
              <a:defRPr sz="5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endParaRPr lang="en-US" dirty="0"/>
          </a:p>
        </p:txBody>
      </p:sp>
    </p:spTree>
    <p:extLst>
      <p:ext uri="{BB962C8B-B14F-4D97-AF65-F5344CB8AC3E}">
        <p14:creationId xmlns:p14="http://schemas.microsoft.com/office/powerpoint/2010/main" val="50292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600201"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3403092" y="69574"/>
            <a:ext cx="5385816" cy="3139970"/>
          </a:xfrm>
        </p:spPr>
        <p:txBody>
          <a:bodyPr tIns="0" anchor="b" anchorCtr="0">
            <a:noAutofit/>
          </a:bodyPr>
          <a:lstStyle>
            <a:lvl1pPr algn="ctr">
              <a:defRPr sz="4400"/>
            </a:lvl1pPr>
          </a:lstStyle>
          <a:p>
            <a:r>
              <a:rPr lang="en-US" dirty="0"/>
              <a:t>Click to add title</a:t>
            </a:r>
          </a:p>
        </p:txBody>
      </p:sp>
      <p:sp>
        <p:nvSpPr>
          <p:cNvPr id="3" name="Subtitle 2"/>
          <p:cNvSpPr>
            <a:spLocks noGrp="1"/>
          </p:cNvSpPr>
          <p:nvPr>
            <p:ph type="subTitle" idx="1" hasCustomPrompt="1"/>
          </p:nvPr>
        </p:nvSpPr>
        <p:spPr>
          <a:xfrm>
            <a:off x="4349496" y="3255267"/>
            <a:ext cx="3493008" cy="1644724"/>
          </a:xfrm>
        </p:spPr>
        <p:txBody>
          <a:bodyPr lIns="0" tIns="0" rIns="0" bIns="0" anchor="ctr"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01702"/>
            <a:ext cx="10671048" cy="1444351"/>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7" name="Oval 6">
            <a:extLst>
              <a:ext uri="{FF2B5EF4-FFF2-40B4-BE49-F238E27FC236}">
                <a16:creationId xmlns:a16="http://schemas.microsoft.com/office/drawing/2014/main" id="{5C32B254-F115-AAF3-09C2-B631F5CDC4C7}"/>
              </a:ext>
              <a:ext uri="{C183D7F6-B498-43B3-948B-1728B52AA6E4}">
                <adec:decorative xmlns:adec="http://schemas.microsoft.com/office/drawing/2017/decorative" val="1"/>
              </a:ext>
            </a:extLst>
          </p:cNvPr>
          <p:cNvSpPr>
            <a:spLocks noChangeAspect="1"/>
          </p:cNvSpPr>
          <p:nvPr userDrawn="1"/>
        </p:nvSpPr>
        <p:spPr>
          <a:xfrm>
            <a:off x="1329989" y="2370268"/>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hasCustomPrompt="1"/>
          </p:nvPr>
        </p:nvSpPr>
        <p:spPr>
          <a:xfrm>
            <a:off x="1339134"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685338"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6257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46257 w 2011680"/>
              <a:gd name="connsiteY1" fmla="*/ 0 h 2826771"/>
              <a:gd name="connsiteX2" fmla="*/ 1358727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46257 w 2011680"/>
              <a:gd name="connsiteY1" fmla="*/ 0 h 2826771"/>
              <a:gd name="connsiteX2" fmla="*/ 1010112 w 2011680"/>
              <a:gd name="connsiteY2" fmla="*/ 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46257" y="0"/>
                </a:lnTo>
                <a:cubicBezTo>
                  <a:pt x="699597" y="218440"/>
                  <a:pt x="783417" y="292100"/>
                  <a:pt x="1012017" y="335280"/>
                </a:cubicBezTo>
                <a:cubicBezTo>
                  <a:pt x="1289512" y="299720"/>
                  <a:pt x="1340312" y="106045"/>
                  <a:pt x="1358727"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6" name="Rectangle 15">
            <a:extLst>
              <a:ext uri="{FF2B5EF4-FFF2-40B4-BE49-F238E27FC236}">
                <a16:creationId xmlns:a16="http://schemas.microsoft.com/office/drawing/2014/main" id="{B950ED98-B5D1-206C-403F-FA954F9D2CFF}"/>
              </a:ext>
              <a:ext uri="{C183D7F6-B498-43B3-948B-1728B52AA6E4}">
                <adec:decorative xmlns:adec="http://schemas.microsoft.com/office/drawing/2017/decorative" val="1"/>
              </a:ext>
            </a:extLst>
          </p:cNvPr>
          <p:cNvSpPr/>
          <p:nvPr userDrawn="1"/>
        </p:nvSpPr>
        <p:spPr>
          <a:xfrm>
            <a:off x="685338"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731058"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8" name="Oval 7">
            <a:extLst>
              <a:ext uri="{FF2B5EF4-FFF2-40B4-BE49-F238E27FC236}">
                <a16:creationId xmlns:a16="http://schemas.microsoft.com/office/drawing/2014/main" id="{B2485599-A799-0E8C-D368-451B9DE022B2}"/>
              </a:ext>
              <a:ext uri="{C183D7F6-B498-43B3-948B-1728B52AA6E4}">
                <adec:decorative xmlns:adec="http://schemas.microsoft.com/office/drawing/2017/decorative" val="1"/>
              </a:ext>
            </a:extLst>
          </p:cNvPr>
          <p:cNvSpPr>
            <a:spLocks noChangeAspect="1"/>
          </p:cNvSpPr>
          <p:nvPr userDrawn="1"/>
        </p:nvSpPr>
        <p:spPr>
          <a:xfrm>
            <a:off x="3545563"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hasCustomPrompt="1"/>
          </p:nvPr>
        </p:nvSpPr>
        <p:spPr>
          <a:xfrm>
            <a:off x="3554707"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hasCustomPrompt="1"/>
          </p:nvPr>
        </p:nvSpPr>
        <p:spPr>
          <a:xfrm>
            <a:off x="2900910" y="2756536"/>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1362480 w 2011680"/>
              <a:gd name="connsiteY2" fmla="*/ 3048 h 2829819"/>
              <a:gd name="connsiteX3" fmla="*/ 2011680 w 2011680"/>
              <a:gd name="connsiteY3" fmla="*/ 4646 h 2829819"/>
              <a:gd name="connsiteX4" fmla="*/ 2011680 w 2011680"/>
              <a:gd name="connsiteY4" fmla="*/ 2829819 h 2829819"/>
              <a:gd name="connsiteX5" fmla="*/ 0 w 2011680"/>
              <a:gd name="connsiteY5" fmla="*/ 2829819 h 2829819"/>
              <a:gd name="connsiteX6" fmla="*/ 0 w 2011680"/>
              <a:gd name="connsiteY6" fmla="*/ 4646 h 2829819"/>
              <a:gd name="connsiteX0" fmla="*/ 0 w 2011680"/>
              <a:gd name="connsiteY0" fmla="*/ 4646 h 2829819"/>
              <a:gd name="connsiteX1" fmla="*/ 651915 w 2011680"/>
              <a:gd name="connsiteY1" fmla="*/ 1143 h 2829819"/>
              <a:gd name="connsiteX2" fmla="*/ 994434 w 2011680"/>
              <a:gd name="connsiteY2" fmla="*/ 0 h 2829819"/>
              <a:gd name="connsiteX3" fmla="*/ 1362480 w 2011680"/>
              <a:gd name="connsiteY3" fmla="*/ 3048 h 2829819"/>
              <a:gd name="connsiteX4" fmla="*/ 2011680 w 2011680"/>
              <a:gd name="connsiteY4" fmla="*/ 4646 h 2829819"/>
              <a:gd name="connsiteX5" fmla="*/ 2011680 w 2011680"/>
              <a:gd name="connsiteY5" fmla="*/ 2829819 h 2829819"/>
              <a:gd name="connsiteX6" fmla="*/ 0 w 2011680"/>
              <a:gd name="connsiteY6" fmla="*/ 2829819 h 2829819"/>
              <a:gd name="connsiteX7" fmla="*/ 0 w 2011680"/>
              <a:gd name="connsiteY7" fmla="*/ 4646 h 2829819"/>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51915" y="0"/>
                </a:lnTo>
                <a:cubicBezTo>
                  <a:pt x="665123" y="83439"/>
                  <a:pt x="720241" y="317373"/>
                  <a:pt x="1005864" y="336042"/>
                </a:cubicBezTo>
                <a:cubicBezTo>
                  <a:pt x="1248561" y="340868"/>
                  <a:pt x="1359813" y="80899"/>
                  <a:pt x="1362480" y="1905"/>
                </a:cubicBezTo>
                <a:lnTo>
                  <a:pt x="2011680" y="3503"/>
                </a:lnTo>
                <a:lnTo>
                  <a:pt x="2011680" y="2828676"/>
                </a:lnTo>
                <a:lnTo>
                  <a:pt x="0" y="2828676"/>
                </a:lnTo>
                <a:lnTo>
                  <a:pt x="0" y="3503"/>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Rectangle 17">
            <a:extLst>
              <a:ext uri="{FF2B5EF4-FFF2-40B4-BE49-F238E27FC236}">
                <a16:creationId xmlns:a16="http://schemas.microsoft.com/office/drawing/2014/main" id="{0E8643CE-01D9-3E5E-15F6-20689F775F15}"/>
              </a:ext>
              <a:ext uri="{C183D7F6-B498-43B3-948B-1728B52AA6E4}">
                <adec:decorative xmlns:adec="http://schemas.microsoft.com/office/drawing/2017/decorative" val="1"/>
              </a:ext>
            </a:extLst>
          </p:cNvPr>
          <p:cNvSpPr/>
          <p:nvPr userDrawn="1"/>
        </p:nvSpPr>
        <p:spPr>
          <a:xfrm>
            <a:off x="2900911"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hasCustomPrompt="1"/>
          </p:nvPr>
        </p:nvSpPr>
        <p:spPr>
          <a:xfrm>
            <a:off x="2946630"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9" name="Oval 8">
            <a:extLst>
              <a:ext uri="{FF2B5EF4-FFF2-40B4-BE49-F238E27FC236}">
                <a16:creationId xmlns:a16="http://schemas.microsoft.com/office/drawing/2014/main" id="{944D3449-0EF5-D439-CC36-5C761D35D494}"/>
              </a:ext>
              <a:ext uri="{C183D7F6-B498-43B3-948B-1728B52AA6E4}">
                <adec:decorative xmlns:adec="http://schemas.microsoft.com/office/drawing/2017/decorative" val="1"/>
              </a:ext>
            </a:extLst>
          </p:cNvPr>
          <p:cNvSpPr>
            <a:spLocks noChangeAspect="1"/>
          </p:cNvSpPr>
          <p:nvPr userDrawn="1"/>
        </p:nvSpPr>
        <p:spPr>
          <a:xfrm>
            <a:off x="5761135"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hasCustomPrompt="1"/>
          </p:nvPr>
        </p:nvSpPr>
        <p:spPr>
          <a:xfrm>
            <a:off x="5770280"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hasCustomPrompt="1"/>
          </p:nvPr>
        </p:nvSpPr>
        <p:spPr>
          <a:xfrm>
            <a:off x="5116484" y="2756535"/>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9951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3503 h 2828676"/>
              <a:gd name="connsiteX1" fmla="*/ 649951 w 2011680"/>
              <a:gd name="connsiteY1" fmla="*/ 1905 h 2828676"/>
              <a:gd name="connsiteX2" fmla="*/ 1358611 w 2011680"/>
              <a:gd name="connsiteY2" fmla="*/ 0 h 2828676"/>
              <a:gd name="connsiteX3" fmla="*/ 2011680 w 2011680"/>
              <a:gd name="connsiteY3" fmla="*/ 3503 h 2828676"/>
              <a:gd name="connsiteX4" fmla="*/ 2011680 w 2011680"/>
              <a:gd name="connsiteY4" fmla="*/ 2828676 h 2828676"/>
              <a:gd name="connsiteX5" fmla="*/ 0 w 2011680"/>
              <a:gd name="connsiteY5" fmla="*/ 2828676 h 2828676"/>
              <a:gd name="connsiteX6" fmla="*/ 0 w 2011680"/>
              <a:gd name="connsiteY6" fmla="*/ 3503 h 2828676"/>
              <a:gd name="connsiteX0" fmla="*/ 0 w 2011680"/>
              <a:gd name="connsiteY0" fmla="*/ 3503 h 2828676"/>
              <a:gd name="connsiteX1" fmla="*/ 649951 w 2011680"/>
              <a:gd name="connsiteY1" fmla="*/ 1905 h 2828676"/>
              <a:gd name="connsiteX2" fmla="*/ 1006186 w 2011680"/>
              <a:gd name="connsiteY2" fmla="*/ 0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49951" y="1905"/>
                </a:lnTo>
                <a:cubicBezTo>
                  <a:pt x="676621" y="123825"/>
                  <a:pt x="743296" y="316230"/>
                  <a:pt x="1009996" y="333375"/>
                </a:cubicBezTo>
                <a:cubicBezTo>
                  <a:pt x="1261456" y="319405"/>
                  <a:pt x="1349086" y="114935"/>
                  <a:pt x="1358611" y="0"/>
                </a:cubicBezTo>
                <a:lnTo>
                  <a:pt x="2011680" y="3503"/>
                </a:lnTo>
                <a:lnTo>
                  <a:pt x="2011680" y="2828676"/>
                </a:lnTo>
                <a:lnTo>
                  <a:pt x="0" y="2828676"/>
                </a:lnTo>
                <a:lnTo>
                  <a:pt x="0" y="3503"/>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0" name="Rectangle 19">
            <a:extLst>
              <a:ext uri="{FF2B5EF4-FFF2-40B4-BE49-F238E27FC236}">
                <a16:creationId xmlns:a16="http://schemas.microsoft.com/office/drawing/2014/main" id="{5AF82DDD-EDEC-7D87-F43A-113C5E4A4FE7}"/>
              </a:ext>
              <a:ext uri="{C183D7F6-B498-43B3-948B-1728B52AA6E4}">
                <adec:decorative xmlns:adec="http://schemas.microsoft.com/office/drawing/2017/decorative" val="1"/>
              </a:ext>
            </a:extLst>
          </p:cNvPr>
          <p:cNvSpPr/>
          <p:nvPr userDrawn="1"/>
        </p:nvSpPr>
        <p:spPr>
          <a:xfrm>
            <a:off x="5116484"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hasCustomPrompt="1"/>
          </p:nvPr>
        </p:nvSpPr>
        <p:spPr>
          <a:xfrm>
            <a:off x="5162204"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0" name="Oval 9">
            <a:extLst>
              <a:ext uri="{FF2B5EF4-FFF2-40B4-BE49-F238E27FC236}">
                <a16:creationId xmlns:a16="http://schemas.microsoft.com/office/drawing/2014/main" id="{476F2D13-53B7-CE37-EA90-449A726B8A73}"/>
              </a:ext>
              <a:ext uri="{C183D7F6-B498-43B3-948B-1728B52AA6E4}">
                <adec:decorative xmlns:adec="http://schemas.microsoft.com/office/drawing/2017/decorative" val="1"/>
              </a:ext>
            </a:extLst>
          </p:cNvPr>
          <p:cNvSpPr>
            <a:spLocks noChangeAspect="1"/>
          </p:cNvSpPr>
          <p:nvPr userDrawn="1"/>
        </p:nvSpPr>
        <p:spPr>
          <a:xfrm>
            <a:off x="7976707"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hasCustomPrompt="1"/>
          </p:nvPr>
        </p:nvSpPr>
        <p:spPr>
          <a:xfrm>
            <a:off x="7985853"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7332057"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51163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51163 w 2011680"/>
              <a:gd name="connsiteY1" fmla="*/ 0 h 2826771"/>
              <a:gd name="connsiteX2" fmla="*/ 1357283 w 2011680"/>
              <a:gd name="connsiteY2" fmla="*/ 254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1163" y="0"/>
                </a:lnTo>
                <a:cubicBezTo>
                  <a:pt x="681643" y="210820"/>
                  <a:pt x="861983" y="330200"/>
                  <a:pt x="1014383" y="330200"/>
                </a:cubicBezTo>
                <a:cubicBezTo>
                  <a:pt x="1164243" y="312420"/>
                  <a:pt x="1331883" y="218440"/>
                  <a:pt x="1357283" y="2540"/>
                </a:cubicBezTo>
                <a:lnTo>
                  <a:pt x="2011680" y="1598"/>
                </a:lnTo>
                <a:lnTo>
                  <a:pt x="2011680" y="2826771"/>
                </a:lnTo>
                <a:lnTo>
                  <a:pt x="0" y="2826771"/>
                </a:lnTo>
                <a:lnTo>
                  <a:pt x="0" y="1598"/>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4" name="Rectangle 23">
            <a:extLst>
              <a:ext uri="{FF2B5EF4-FFF2-40B4-BE49-F238E27FC236}">
                <a16:creationId xmlns:a16="http://schemas.microsoft.com/office/drawing/2014/main" id="{DC0053FE-E44A-CA97-F782-67FC633E722E}"/>
              </a:ext>
              <a:ext uri="{C183D7F6-B498-43B3-948B-1728B52AA6E4}">
                <adec:decorative xmlns:adec="http://schemas.microsoft.com/office/drawing/2017/decorative" val="1"/>
              </a:ext>
            </a:extLst>
          </p:cNvPr>
          <p:cNvSpPr/>
          <p:nvPr userDrawn="1"/>
        </p:nvSpPr>
        <p:spPr>
          <a:xfrm>
            <a:off x="7332057"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7377777"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1" name="Oval 10">
            <a:extLst>
              <a:ext uri="{FF2B5EF4-FFF2-40B4-BE49-F238E27FC236}">
                <a16:creationId xmlns:a16="http://schemas.microsoft.com/office/drawing/2014/main" id="{0288DB6F-1A86-5713-2420-7554D75CB811}"/>
              </a:ext>
              <a:ext uri="{C183D7F6-B498-43B3-948B-1728B52AA6E4}">
                <adec:decorative xmlns:adec="http://schemas.microsoft.com/office/drawing/2017/decorative" val="1"/>
              </a:ext>
            </a:extLst>
          </p:cNvPr>
          <p:cNvSpPr>
            <a:spLocks noChangeAspect="1"/>
          </p:cNvSpPr>
          <p:nvPr userDrawn="1"/>
        </p:nvSpPr>
        <p:spPr>
          <a:xfrm>
            <a:off x="10190018"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hasCustomPrompt="1"/>
          </p:nvPr>
        </p:nvSpPr>
        <p:spPr>
          <a:xfrm>
            <a:off x="10201425"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9547629"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0 h 2825173"/>
              <a:gd name="connsiteX1" fmla="*/ 655551 w 2011680"/>
              <a:gd name="connsiteY1" fmla="*/ 942 h 2825173"/>
              <a:gd name="connsiteX2" fmla="*/ 2011680 w 2011680"/>
              <a:gd name="connsiteY2" fmla="*/ 0 h 2825173"/>
              <a:gd name="connsiteX3" fmla="*/ 2011680 w 2011680"/>
              <a:gd name="connsiteY3" fmla="*/ 2825173 h 2825173"/>
              <a:gd name="connsiteX4" fmla="*/ 0 w 2011680"/>
              <a:gd name="connsiteY4" fmla="*/ 2825173 h 2825173"/>
              <a:gd name="connsiteX5" fmla="*/ 0 w 2011680"/>
              <a:gd name="connsiteY5" fmla="*/ 0 h 2825173"/>
              <a:gd name="connsiteX0" fmla="*/ 0 w 2011680"/>
              <a:gd name="connsiteY0" fmla="*/ 1598 h 2826771"/>
              <a:gd name="connsiteX1" fmla="*/ 655551 w 2011680"/>
              <a:gd name="connsiteY1" fmla="*/ 2540 h 2826771"/>
              <a:gd name="connsiteX2" fmla="*/ 1364211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5551" y="2540"/>
                </a:lnTo>
                <a:cubicBezTo>
                  <a:pt x="686031" y="198120"/>
                  <a:pt x="833351" y="335280"/>
                  <a:pt x="1016231" y="327660"/>
                </a:cubicBezTo>
                <a:cubicBezTo>
                  <a:pt x="1205884" y="340360"/>
                  <a:pt x="1362518" y="137160"/>
                  <a:pt x="1364211"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2" name="Rectangle 21">
            <a:extLst>
              <a:ext uri="{FF2B5EF4-FFF2-40B4-BE49-F238E27FC236}">
                <a16:creationId xmlns:a16="http://schemas.microsoft.com/office/drawing/2014/main" id="{E47E492E-967F-54B7-55B1-08A5E1C3615B}"/>
              </a:ext>
              <a:ext uri="{C183D7F6-B498-43B3-948B-1728B52AA6E4}">
                <adec:decorative xmlns:adec="http://schemas.microsoft.com/office/drawing/2017/decorative" val="1"/>
              </a:ext>
            </a:extLst>
          </p:cNvPr>
          <p:cNvSpPr/>
          <p:nvPr userDrawn="1"/>
        </p:nvSpPr>
        <p:spPr>
          <a:xfrm>
            <a:off x="9547629"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9593349"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 uri="{C183D7F6-B498-43B3-948B-1728B52AA6E4}">
                <adec:decorative xmlns:adec="http://schemas.microsoft.com/office/drawing/2017/decorative" val="1"/>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758952" y="731520"/>
            <a:ext cx="10671048" cy="2126438"/>
          </a:xfrm>
        </p:spPr>
        <p:txBody>
          <a:bodyPr/>
          <a:lstStyle>
            <a:lvl1pPr>
              <a:lnSpc>
                <a:spcPct val="100000"/>
              </a:lnSpc>
              <a:defRPr>
                <a:solidFill>
                  <a:schemeClr val="accent6"/>
                </a:solidFill>
              </a:defRPr>
            </a:lvl1pPr>
          </a:lstStyle>
          <a:p>
            <a:r>
              <a:rPr lang="en-US" dirty="0"/>
              <a:t>Click to add title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cxnSp>
        <p:nvCxnSpPr>
          <p:cNvPr id="42" name="Straight Connector 41">
            <a:extLst>
              <a:ext uri="{FF2B5EF4-FFF2-40B4-BE49-F238E27FC236}">
                <a16:creationId xmlns:a16="http://schemas.microsoft.com/office/drawing/2014/main" id="{E6BE61D7-B0A3-902B-4F58-727982880EF5}"/>
              </a:ext>
              <a:ext uri="{C183D7F6-B498-43B3-948B-1728B52AA6E4}">
                <adec:decorative xmlns:adec="http://schemas.microsoft.com/office/drawing/2017/decorative" val="1"/>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35B4623-C6B7-83B6-05A1-17D69EA8DAB1}"/>
              </a:ext>
              <a:ext uri="{C183D7F6-B498-43B3-948B-1728B52AA6E4}">
                <adec:decorative xmlns:adec="http://schemas.microsoft.com/office/drawing/2017/decorative" val="1"/>
              </a:ext>
            </a:extLst>
          </p:cNvPr>
          <p:cNvSpPr/>
          <p:nvPr userDrawn="1"/>
        </p:nvSpPr>
        <p:spPr>
          <a:xfrm rot="16200000">
            <a:off x="1669440"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C16B48C-2241-2A09-2A32-FB55BCFD6524}"/>
              </a:ext>
              <a:ext uri="{C183D7F6-B498-43B3-948B-1728B52AA6E4}">
                <adec:decorative xmlns:adec="http://schemas.microsoft.com/office/drawing/2017/decorative" val="1"/>
              </a:ext>
            </a:extLst>
          </p:cNvPr>
          <p:cNvSpPr/>
          <p:nvPr userDrawn="1"/>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DC7B0C-730B-4FE8-3BFD-D787B1950638}"/>
              </a:ext>
              <a:ext uri="{C183D7F6-B498-43B3-948B-1728B52AA6E4}">
                <adec:decorative xmlns:adec="http://schemas.microsoft.com/office/drawing/2017/decorative" val="1"/>
              </a:ext>
            </a:extLst>
          </p:cNvPr>
          <p:cNvSpPr/>
          <p:nvPr userDrawn="1"/>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7B2BF2-C193-18BC-3798-C9611C4182C4}"/>
              </a:ext>
              <a:ext uri="{C183D7F6-B498-43B3-948B-1728B52AA6E4}">
                <adec:decorative xmlns:adec="http://schemas.microsoft.com/office/drawing/2017/decorative" val="1"/>
              </a:ext>
            </a:extLst>
          </p:cNvPr>
          <p:cNvSpPr/>
          <p:nvPr userDrawn="1"/>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8E087E-B71E-C8CE-2C40-B3EACA40D29C}"/>
              </a:ext>
              <a:ext uri="{C183D7F6-B498-43B3-948B-1728B52AA6E4}">
                <adec:decorative xmlns:adec="http://schemas.microsoft.com/office/drawing/2017/decorative" val="1"/>
              </a:ext>
            </a:extLst>
          </p:cNvPr>
          <p:cNvSpPr/>
          <p:nvPr userDrawn="1"/>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hasCustomPrompt="1"/>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hasCustomPrompt="1"/>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hasCustomPrompt="1"/>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hasCustomPrompt="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hasCustomPrompt="1"/>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3986784" y="701702"/>
            <a:ext cx="7439243" cy="1309978"/>
          </a:xfrm>
        </p:spPr>
        <p:txBody>
          <a:bodyPr>
            <a:noAutofit/>
          </a:bodyPr>
          <a:lstStyle>
            <a:lvl1pPr algn="l">
              <a:lnSpc>
                <a:spcPct val="100000"/>
              </a:lnSpc>
              <a:defRPr/>
            </a:lvl1pPr>
          </a:lstStyle>
          <a:p>
            <a:r>
              <a:rPr lang="en-US" dirty="0"/>
              <a:t>Click to add title</a:t>
            </a:r>
          </a:p>
        </p:txBody>
      </p:sp>
      <p:sp>
        <p:nvSpPr>
          <p:cNvPr id="9" name="Slide Number Placeholder 8"/>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hasCustomPrompt="1"/>
          </p:nvPr>
        </p:nvSpPr>
        <p:spPr>
          <a:xfrm>
            <a:off x="3986784" y="2071314"/>
            <a:ext cx="3813048"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3986784" y="2877312"/>
            <a:ext cx="3803992"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7857877" y="2071314"/>
            <a:ext cx="3568150"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7857877" y="2877312"/>
            <a:ext cx="3568150"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41458"/>
            <a:ext cx="10671048" cy="1459858"/>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hasCustomPrompt="1"/>
          </p:nvPr>
        </p:nvSpPr>
        <p:spPr>
          <a:xfrm>
            <a:off x="1911096" y="2407653"/>
            <a:ext cx="932688" cy="932688"/>
          </a:xfrm>
          <a:prstGeom prst="ellipse">
            <a:avLst/>
          </a:prstGeom>
          <a:solidFill>
            <a:schemeClr val="accent3"/>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713232" y="2885439"/>
            <a:ext cx="3328416" cy="356386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6845 h 3563861"/>
              <a:gd name="connsiteX1" fmla="*/ 1191768 w 3328416"/>
              <a:gd name="connsiteY1" fmla="*/ 0 h 3563861"/>
              <a:gd name="connsiteX2" fmla="*/ 3328416 w 3328416"/>
              <a:gd name="connsiteY2" fmla="*/ 6845 h 3563861"/>
              <a:gd name="connsiteX3" fmla="*/ 3328416 w 3328416"/>
              <a:gd name="connsiteY3" fmla="*/ 3563861 h 3563861"/>
              <a:gd name="connsiteX4" fmla="*/ 0 w 3328416"/>
              <a:gd name="connsiteY4" fmla="*/ 3563861 h 3563861"/>
              <a:gd name="connsiteX5" fmla="*/ 0 w 3328416"/>
              <a:gd name="connsiteY5"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63861">
                <a:moveTo>
                  <a:pt x="0" y="6845"/>
                </a:moveTo>
                <a:lnTo>
                  <a:pt x="1191768" y="0"/>
                </a:lnTo>
                <a:cubicBezTo>
                  <a:pt x="1278636" y="383458"/>
                  <a:pt x="1523661" y="452121"/>
                  <a:pt x="1679448" y="452121"/>
                </a:cubicBezTo>
                <a:cubicBezTo>
                  <a:pt x="1835235" y="452121"/>
                  <a:pt x="2146300" y="265349"/>
                  <a:pt x="2126488" y="1"/>
                </a:cubicBezTo>
                <a:lnTo>
                  <a:pt x="3328416" y="6845"/>
                </a:lnTo>
                <a:lnTo>
                  <a:pt x="3328416" y="3563861"/>
                </a:lnTo>
                <a:lnTo>
                  <a:pt x="0" y="3563861"/>
                </a:lnTo>
                <a:lnTo>
                  <a:pt x="0" y="6845"/>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992124"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hasCustomPrompt="1"/>
          </p:nvPr>
        </p:nvSpPr>
        <p:spPr>
          <a:xfrm>
            <a:off x="5641848" y="2407653"/>
            <a:ext cx="932688" cy="932688"/>
          </a:xfrm>
          <a:prstGeom prst="ellipse">
            <a:avLst/>
          </a:prstGeom>
          <a:solidFill>
            <a:schemeClr val="accent1"/>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4443984" y="2890519"/>
            <a:ext cx="3328416" cy="355878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1765 h 3558781"/>
              <a:gd name="connsiteX1" fmla="*/ 1189736 w 3328416"/>
              <a:gd name="connsiteY1" fmla="*/ 0 h 3558781"/>
              <a:gd name="connsiteX2" fmla="*/ 3328416 w 3328416"/>
              <a:gd name="connsiteY2" fmla="*/ 1765 h 3558781"/>
              <a:gd name="connsiteX3" fmla="*/ 3328416 w 3328416"/>
              <a:gd name="connsiteY3" fmla="*/ 3558781 h 3558781"/>
              <a:gd name="connsiteX4" fmla="*/ 0 w 3328416"/>
              <a:gd name="connsiteY4" fmla="*/ 3558781 h 3558781"/>
              <a:gd name="connsiteX5" fmla="*/ 0 w 3328416"/>
              <a:gd name="connsiteY5" fmla="*/ 1765 h 3558781"/>
              <a:gd name="connsiteX0" fmla="*/ 0 w 3328416"/>
              <a:gd name="connsiteY0" fmla="*/ 1765 h 3558781"/>
              <a:gd name="connsiteX1" fmla="*/ 1189736 w 3328416"/>
              <a:gd name="connsiteY1" fmla="*/ 0 h 3558781"/>
              <a:gd name="connsiteX2" fmla="*/ 2134616 w 3328416"/>
              <a:gd name="connsiteY2" fmla="*/ 1 h 3558781"/>
              <a:gd name="connsiteX3" fmla="*/ 3328416 w 3328416"/>
              <a:gd name="connsiteY3" fmla="*/ 1765 h 3558781"/>
              <a:gd name="connsiteX4" fmla="*/ 3328416 w 3328416"/>
              <a:gd name="connsiteY4" fmla="*/ 3558781 h 3558781"/>
              <a:gd name="connsiteX5" fmla="*/ 0 w 3328416"/>
              <a:gd name="connsiteY5" fmla="*/ 3558781 h 3558781"/>
              <a:gd name="connsiteX6" fmla="*/ 0 w 3328416"/>
              <a:gd name="connsiteY6" fmla="*/ 1765 h 3558781"/>
              <a:gd name="connsiteX0" fmla="*/ 0 w 3328416"/>
              <a:gd name="connsiteY0" fmla="*/ 1765 h 3558781"/>
              <a:gd name="connsiteX1" fmla="*/ 1189736 w 3328416"/>
              <a:gd name="connsiteY1" fmla="*/ 0 h 3558781"/>
              <a:gd name="connsiteX2" fmla="*/ 1672336 w 3328416"/>
              <a:gd name="connsiteY2" fmla="*/ 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8781">
                <a:moveTo>
                  <a:pt x="0" y="1765"/>
                </a:moveTo>
                <a:lnTo>
                  <a:pt x="1189736" y="0"/>
                </a:lnTo>
                <a:cubicBezTo>
                  <a:pt x="1213443" y="191770"/>
                  <a:pt x="1332399" y="417831"/>
                  <a:pt x="1672336" y="461011"/>
                </a:cubicBezTo>
                <a:cubicBezTo>
                  <a:pt x="2024549" y="425451"/>
                  <a:pt x="2136733" y="127001"/>
                  <a:pt x="2134616" y="1"/>
                </a:cubicBezTo>
                <a:lnTo>
                  <a:pt x="3328416" y="1765"/>
                </a:lnTo>
                <a:lnTo>
                  <a:pt x="3328416" y="3558781"/>
                </a:lnTo>
                <a:lnTo>
                  <a:pt x="0" y="3558781"/>
                </a:lnTo>
                <a:lnTo>
                  <a:pt x="0" y="1765"/>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4722876"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hasCustomPrompt="1"/>
          </p:nvPr>
        </p:nvSpPr>
        <p:spPr>
          <a:xfrm>
            <a:off x="9290304" y="2407653"/>
            <a:ext cx="932688" cy="932688"/>
          </a:xfrm>
          <a:prstGeom prst="ellipse">
            <a:avLst/>
          </a:prstGeom>
          <a:solidFill>
            <a:schemeClr val="accent4"/>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8092440" y="2891789"/>
            <a:ext cx="3328416" cy="355751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495 h 3557511"/>
              <a:gd name="connsiteX1" fmla="*/ 1184910 w 3328416"/>
              <a:gd name="connsiteY1" fmla="*/ 0 h 3557511"/>
              <a:gd name="connsiteX2" fmla="*/ 3328416 w 3328416"/>
              <a:gd name="connsiteY2" fmla="*/ 495 h 3557511"/>
              <a:gd name="connsiteX3" fmla="*/ 3328416 w 3328416"/>
              <a:gd name="connsiteY3" fmla="*/ 3557511 h 3557511"/>
              <a:gd name="connsiteX4" fmla="*/ 0 w 3328416"/>
              <a:gd name="connsiteY4" fmla="*/ 3557511 h 3557511"/>
              <a:gd name="connsiteX5" fmla="*/ 0 w 3328416"/>
              <a:gd name="connsiteY5" fmla="*/ 495 h 3557511"/>
              <a:gd name="connsiteX0" fmla="*/ 0 w 3328416"/>
              <a:gd name="connsiteY0" fmla="*/ 495 h 3557511"/>
              <a:gd name="connsiteX1" fmla="*/ 1184910 w 3328416"/>
              <a:gd name="connsiteY1" fmla="*/ 0 h 3557511"/>
              <a:gd name="connsiteX2" fmla="*/ 2133600 w 3328416"/>
              <a:gd name="connsiteY2" fmla="*/ 1 h 3557511"/>
              <a:gd name="connsiteX3" fmla="*/ 3328416 w 3328416"/>
              <a:gd name="connsiteY3" fmla="*/ 495 h 3557511"/>
              <a:gd name="connsiteX4" fmla="*/ 3328416 w 3328416"/>
              <a:gd name="connsiteY4" fmla="*/ 3557511 h 3557511"/>
              <a:gd name="connsiteX5" fmla="*/ 0 w 3328416"/>
              <a:gd name="connsiteY5" fmla="*/ 3557511 h 3557511"/>
              <a:gd name="connsiteX6" fmla="*/ 0 w 3328416"/>
              <a:gd name="connsiteY6" fmla="*/ 495 h 3557511"/>
              <a:gd name="connsiteX0" fmla="*/ 0 w 3328416"/>
              <a:gd name="connsiteY0" fmla="*/ 495 h 3557511"/>
              <a:gd name="connsiteX1" fmla="*/ 1184910 w 3328416"/>
              <a:gd name="connsiteY1" fmla="*/ 0 h 3557511"/>
              <a:gd name="connsiteX2" fmla="*/ 1642110 w 3328416"/>
              <a:gd name="connsiteY2" fmla="*/ 47625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7511">
                <a:moveTo>
                  <a:pt x="0" y="495"/>
                </a:moveTo>
                <a:lnTo>
                  <a:pt x="1184910" y="0"/>
                </a:lnTo>
                <a:cubicBezTo>
                  <a:pt x="1215390" y="266700"/>
                  <a:pt x="1375410" y="415291"/>
                  <a:pt x="1672590" y="457201"/>
                </a:cubicBezTo>
                <a:cubicBezTo>
                  <a:pt x="2032000" y="411481"/>
                  <a:pt x="2098040" y="179071"/>
                  <a:pt x="2133600" y="1"/>
                </a:cubicBezTo>
                <a:lnTo>
                  <a:pt x="3328416" y="495"/>
                </a:lnTo>
                <a:lnTo>
                  <a:pt x="3328416" y="3557511"/>
                </a:lnTo>
                <a:lnTo>
                  <a:pt x="0" y="3557511"/>
                </a:lnTo>
                <a:lnTo>
                  <a:pt x="0" y="495"/>
                </a:lnTo>
                <a:close/>
              </a:path>
            </a:pathLst>
          </a:custGeo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8371332"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3" name="Oval 2">
            <a:extLst>
              <a:ext uri="{FF2B5EF4-FFF2-40B4-BE49-F238E27FC236}">
                <a16:creationId xmlns:a16="http://schemas.microsoft.com/office/drawing/2014/main" id="{44CA3ED5-BEA8-79A4-A782-B2CDF23DA49B}"/>
              </a:ext>
            </a:extLst>
          </p:cNvPr>
          <p:cNvSpPr>
            <a:spLocks noChangeAspect="1"/>
          </p:cNvSpPr>
          <p:nvPr userDrawn="1"/>
        </p:nvSpPr>
        <p:spPr>
          <a:xfrm>
            <a:off x="1911096" y="2409684"/>
            <a:ext cx="932688" cy="932688"/>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578A295-1123-7741-FF14-7A34BF88FADA}"/>
              </a:ext>
            </a:extLst>
          </p:cNvPr>
          <p:cNvSpPr>
            <a:spLocks noChangeAspect="1"/>
          </p:cNvSpPr>
          <p:nvPr userDrawn="1"/>
        </p:nvSpPr>
        <p:spPr>
          <a:xfrm>
            <a:off x="5642356" y="2407653"/>
            <a:ext cx="932688" cy="932688"/>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8CFDE8A-AB48-8603-AAE2-E2C68488105C}"/>
              </a:ext>
            </a:extLst>
          </p:cNvPr>
          <p:cNvSpPr>
            <a:spLocks noChangeAspect="1"/>
          </p:cNvSpPr>
          <p:nvPr userDrawn="1"/>
        </p:nvSpPr>
        <p:spPr>
          <a:xfrm>
            <a:off x="9289796" y="2412733"/>
            <a:ext cx="932688" cy="932688"/>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a:extLst>
              <a:ext uri="{FF2B5EF4-FFF2-40B4-BE49-F238E27FC236}">
                <a16:creationId xmlns:a16="http://schemas.microsoft.com/office/drawing/2014/main" id="{ABC388A2-FFC7-1A87-02FB-C97B50161FD3}"/>
              </a:ext>
              <a:ext uri="{C183D7F6-B498-43B3-948B-1728B52AA6E4}">
                <adec:decorative xmlns:adec="http://schemas.microsoft.com/office/drawing/2017/decorative" val="1"/>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a:extLst>
              <a:ext uri="{FF2B5EF4-FFF2-40B4-BE49-F238E27FC236}">
                <a16:creationId xmlns:a16="http://schemas.microsoft.com/office/drawing/2014/main" id="{D64C4994-B525-F4C0-B74F-D5E8296DFC43}"/>
              </a:ext>
              <a:ext uri="{C183D7F6-B498-43B3-948B-1728B52AA6E4}">
                <adec:decorative xmlns:adec="http://schemas.microsoft.com/office/drawing/2017/decorative" val="1"/>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a:extLst>
              <a:ext uri="{FF2B5EF4-FFF2-40B4-BE49-F238E27FC236}">
                <a16:creationId xmlns:a16="http://schemas.microsoft.com/office/drawing/2014/main" id="{FEA70E9F-C506-413C-11EF-5915A2296643}"/>
              </a:ext>
              <a:ext uri="{C183D7F6-B498-43B3-948B-1728B52AA6E4}">
                <adec:decorative xmlns:adec="http://schemas.microsoft.com/office/drawing/2017/decorative" val="1"/>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a:extLst>
              <a:ext uri="{FF2B5EF4-FFF2-40B4-BE49-F238E27FC236}">
                <a16:creationId xmlns:a16="http://schemas.microsoft.com/office/drawing/2014/main" id="{F19C81EC-0322-58A2-C455-6E2C84D1E6E8}"/>
              </a:ext>
              <a:ext uri="{C183D7F6-B498-43B3-948B-1728B52AA6E4}">
                <adec:decorative xmlns:adec="http://schemas.microsoft.com/office/drawing/2017/decorative" val="1"/>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hasCustomPrompt="1"/>
          </p:nvPr>
        </p:nvSpPr>
        <p:spPr>
          <a:xfrm>
            <a:off x="1508760" y="831101"/>
            <a:ext cx="6527800" cy="2628053"/>
          </a:xfrm>
        </p:spPr>
        <p:txBody>
          <a:bodyPr>
            <a:noAutofit/>
          </a:bodyPr>
          <a:lstStyle>
            <a:lvl1pPr algn="l">
              <a:lnSpc>
                <a:spcPct val="100000"/>
              </a:lnSpc>
              <a:defRPr b="1"/>
            </a:lvl1pPr>
          </a:lstStyle>
          <a:p>
            <a:r>
              <a:rPr lang="en-US" dirty="0"/>
              <a:t>Click to add title</a:t>
            </a:r>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lvl1pPr>
              <a:defRPr>
                <a:latin typeface="+mn-lt"/>
              </a:defRPr>
            </a:lvl1pPr>
          </a:lstStyle>
          <a:p>
            <a:r>
              <a:rPr lang="en-US"/>
              <a:t>Presentation title</a:t>
            </a:r>
            <a:endParaRPr lang="en-US" dirty="0"/>
          </a:p>
        </p:txBody>
      </p:sp>
      <p:sp>
        <p:nvSpPr>
          <p:cNvPr id="6" name="Slide Number Placeholder 5"/>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idx="1" hasCustomPrompt="1"/>
          </p:nvPr>
        </p:nvSpPr>
        <p:spPr>
          <a:xfrm>
            <a:off x="1508760" y="3556431"/>
            <a:ext cx="6527800" cy="1893217"/>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hasCustomPrompt="1"/>
          </p:nvPr>
        </p:nvSpPr>
        <p:spPr>
          <a:xfrm>
            <a:off x="1527048" y="327989"/>
            <a:ext cx="4550664" cy="2453773"/>
          </a:xfrm>
        </p:spPr>
        <p:txBody>
          <a:bodyPr tIns="0" anchor="b" anchorCtr="0">
            <a:noAutofit/>
          </a:bodyPr>
          <a:lstStyle>
            <a:lvl1pPr algn="l">
              <a:defRPr sz="4400"/>
            </a:lvl1pPr>
          </a:lstStyle>
          <a:p>
            <a:r>
              <a:rPr lang="en-US" dirty="0"/>
              <a:t>Click to add title</a:t>
            </a:r>
          </a:p>
        </p:txBody>
      </p:sp>
      <p:sp>
        <p:nvSpPr>
          <p:cNvPr id="3" name="Subtitle 2"/>
          <p:cNvSpPr>
            <a:spLocks noGrp="1"/>
          </p:cNvSpPr>
          <p:nvPr>
            <p:ph type="subTitle" idx="1" hasCustomPrompt="1"/>
          </p:nvPr>
        </p:nvSpPr>
        <p:spPr>
          <a:xfrm>
            <a:off x="1545336" y="2846832"/>
            <a:ext cx="4550664" cy="2314448"/>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a:extLst>
              <a:ext uri="{FF2B5EF4-FFF2-40B4-BE49-F238E27FC236}">
                <a16:creationId xmlns:a16="http://schemas.microsoft.com/office/drawing/2014/main" id="{8D5D10FF-3DE5-39CA-FA9A-29A09DC47BF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a:extLst>
              <a:ext uri="{FF2B5EF4-FFF2-40B4-BE49-F238E27FC236}">
                <a16:creationId xmlns:a16="http://schemas.microsoft.com/office/drawing/2014/main" id="{BFA89E6A-8342-AE30-45E0-BC1DFE3276C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 uri="{C183D7F6-B498-43B3-948B-1728B52AA6E4}">
                <adec:decorative xmlns:adec="http://schemas.microsoft.com/office/drawing/2017/decorative" val="1"/>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a:extLst>
              <a:ext uri="{FF2B5EF4-FFF2-40B4-BE49-F238E27FC236}">
                <a16:creationId xmlns:a16="http://schemas.microsoft.com/office/drawing/2014/main" id="{D9D7EB49-4BC9-040F-C4CC-5771C5FB312B}"/>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a:extLst>
              <a:ext uri="{FF2B5EF4-FFF2-40B4-BE49-F238E27FC236}">
                <a16:creationId xmlns:a16="http://schemas.microsoft.com/office/drawing/2014/main" id="{3CE04498-C285-EFB8-340C-1A064078152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id="{9CBE0ADC-7FA0-F7E3-96EF-BBACB6A9076E}"/>
              </a:ext>
            </a:extLst>
          </p:cNvPr>
          <p:cNvSpPr>
            <a:spLocks noGrp="1"/>
          </p:cNvSpPr>
          <p:nvPr>
            <p:ph type="title" hasCustomPrompt="1"/>
          </p:nvPr>
        </p:nvSpPr>
        <p:spPr>
          <a:xfrm>
            <a:off x="3685032" y="755374"/>
            <a:ext cx="7740995" cy="1500145"/>
          </a:xfrm>
        </p:spPr>
        <p:txBody>
          <a:bodyPr>
            <a:noAutofit/>
          </a:bodyPr>
          <a:lstStyle>
            <a:lvl1pPr algn="l">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hasCustomPrompt="1"/>
          </p:nvPr>
        </p:nvSpPr>
        <p:spPr>
          <a:xfrm>
            <a:off x="3685032"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hasCustomPrompt="1"/>
          </p:nvPr>
        </p:nvSpPr>
        <p:spPr>
          <a:xfrm>
            <a:off x="7684539"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lstStyle/>
          <a:p>
            <a:r>
              <a:rPr lang="en-US" dirty="0"/>
              <a:t>Click to add title</a:t>
            </a:r>
          </a:p>
        </p:txBody>
      </p:sp>
      <p:sp>
        <p:nvSpPr>
          <p:cNvPr id="4" name="Footer Placeholder 3"/>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70215" y="741458"/>
            <a:ext cx="3932237" cy="1524662"/>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70215" y="2301902"/>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1499616" y="89452"/>
            <a:ext cx="5693664" cy="2580596"/>
          </a:xfrm>
        </p:spPr>
        <p:txBody>
          <a:bodyPr>
            <a:noAutofit/>
          </a:bodyPr>
          <a:lstStyle>
            <a:lvl1pPr algn="l">
              <a:lnSpc>
                <a:spcPct val="100000"/>
              </a:lnSpc>
              <a:defRPr/>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3"/>
            <a:ext cx="4011087" cy="1480931"/>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40110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 uri="{C183D7F6-B498-43B3-948B-1728B52AA6E4}">
                <adec:decorative xmlns:adec="http://schemas.microsoft.com/office/drawing/2017/decorative" val="1"/>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7" name="Freeform: Shape 16">
            <a:extLst>
              <a:ext uri="{FF2B5EF4-FFF2-40B4-BE49-F238E27FC236}">
                <a16:creationId xmlns:a16="http://schemas.microsoft.com/office/drawing/2014/main" id="{217CBC9E-B934-828F-2AE5-211CEF5B1D25}"/>
              </a:ext>
              <a:ext uri="{C183D7F6-B498-43B3-948B-1728B52AA6E4}">
                <adec:decorative xmlns:adec="http://schemas.microsoft.com/office/drawing/2017/decorative" val="1"/>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hasCustomPrompt="1"/>
          </p:nvPr>
        </p:nvSpPr>
        <p:spPr>
          <a:xfrm>
            <a:off x="4224528" y="815009"/>
            <a:ext cx="6766560" cy="2811462"/>
          </a:xfrm>
        </p:spPr>
        <p:txBody>
          <a:bodyPr>
            <a:noAutofit/>
          </a:bodyPr>
          <a:lstStyle>
            <a:lvl1pPr algn="l">
              <a:lnSpc>
                <a:spcPct val="100000"/>
              </a:lnSpc>
              <a:defRPr b="1"/>
            </a:lvl1pPr>
          </a:lstStyle>
          <a:p>
            <a:r>
              <a:rPr lang="en-US" dirty="0"/>
              <a:t>Click to add title</a:t>
            </a:r>
          </a:p>
        </p:txBody>
      </p:sp>
      <p:sp>
        <p:nvSpPr>
          <p:cNvPr id="5" name="Footer Placeholder 4"/>
          <p:cNvSpPr>
            <a:spLocks noGrp="1"/>
          </p:cNvSpPr>
          <p:nvPr userDrawn="1">
            <p:ph type="ftr" sz="quarter" idx="11"/>
          </p:nvPr>
        </p:nvSpPr>
        <p:spPr>
          <a:xfrm>
            <a:off x="4224528" y="457200"/>
            <a:ext cx="3200400" cy="274320"/>
          </a:xfrm>
        </p:spPr>
        <p:txBody>
          <a:bodyPr>
            <a:noAutofit/>
          </a:bodyPr>
          <a:lstStyle>
            <a:lvl1pPr>
              <a:defRPr>
                <a:latin typeface="+mn-lt"/>
              </a:defRPr>
            </a:lvl1pPr>
          </a:lstStyle>
          <a:p>
            <a:r>
              <a:rPr lang="en-US"/>
              <a:t>Presentation title</a:t>
            </a:r>
            <a:endParaRPr lang="en-US" dirty="0"/>
          </a:p>
        </p:txBody>
      </p:sp>
      <p:sp>
        <p:nvSpPr>
          <p:cNvPr id="6" name="Slide Number Placeholder 5"/>
          <p:cNvSpPr>
            <a:spLocks noGrp="1"/>
          </p:cNvSpPr>
          <p:nvPr userDrawn="1">
            <p:ph type="sldNum" sz="quarter" idx="12"/>
          </p:nvPr>
        </p:nvSpPr>
        <p:spPr>
          <a:xfrm>
            <a:off x="10003536" y="472108"/>
            <a:ext cx="987552" cy="244503"/>
          </a:xfrm>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userDrawn="1">
            <p:ph idx="1" hasCustomPrompt="1"/>
          </p:nvPr>
        </p:nvSpPr>
        <p:spPr>
          <a:xfrm>
            <a:off x="4224528" y="3723748"/>
            <a:ext cx="6766560" cy="244723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 uri="{C183D7F6-B498-43B3-948B-1728B52AA6E4}">
                <adec:decorative xmlns:adec="http://schemas.microsoft.com/office/drawing/2017/decorative" val="1"/>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 uri="{C183D7F6-B498-43B3-948B-1728B52AA6E4}">
                <adec:decorative xmlns:adec="http://schemas.microsoft.com/office/drawing/2017/decorative" val="1"/>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 uri="{C183D7F6-B498-43B3-948B-1728B52AA6E4}">
                <adec:decorative xmlns:adec="http://schemas.microsoft.com/office/drawing/2017/decorative" val="1"/>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 uri="{C183D7F6-B498-43B3-948B-1728B52AA6E4}">
                <adec:decorative xmlns:adec="http://schemas.microsoft.com/office/drawing/2017/decorative" val="1"/>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 uri="{C183D7F6-B498-43B3-948B-1728B52AA6E4}">
                <adec:decorative xmlns:adec="http://schemas.microsoft.com/office/drawing/2017/decorative" val="1"/>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 uri="{C183D7F6-B498-43B3-948B-1728B52AA6E4}">
                <adec:decorative xmlns:adec="http://schemas.microsoft.com/office/drawing/2017/decorative" val="1"/>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hasCustomPrompt="1"/>
          </p:nvPr>
        </p:nvSpPr>
        <p:spPr>
          <a:xfrm>
            <a:off x="2895600" y="1699591"/>
            <a:ext cx="6400800" cy="2844977"/>
          </a:xfrm>
        </p:spPr>
        <p:txBody>
          <a:bodyPr anchor="b" anchorCtr="0">
            <a:noAutofit/>
          </a:bodyPr>
          <a:lstStyle>
            <a:lvl1pPr>
              <a:lnSpc>
                <a:spcPct val="100000"/>
              </a:lnSpc>
              <a:defRPr sz="4400"/>
            </a:lvl1pPr>
          </a:lstStyle>
          <a:p>
            <a:r>
              <a:rPr lang="en-US" dirty="0"/>
              <a:t>Click to add title</a:t>
            </a:r>
          </a:p>
        </p:txBody>
      </p:sp>
      <p:sp>
        <p:nvSpPr>
          <p:cNvPr id="3" name="Text Placeholder 2"/>
          <p:cNvSpPr>
            <a:spLocks noGrp="1"/>
          </p:cNvSpPr>
          <p:nvPr>
            <p:ph type="body" idx="1" hasCustomPrompt="1"/>
          </p:nvPr>
        </p:nvSpPr>
        <p:spPr>
          <a:xfrm>
            <a:off x="2895600" y="4598948"/>
            <a:ext cx="6400800" cy="847695"/>
          </a:xfrm>
        </p:spPr>
        <p:txBody>
          <a:bodyPr lIns="0" tIns="0" rIns="0" bIns="0" anchor="ctr" anchorCtr="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31520"/>
            <a:ext cx="10665089" cy="1362057"/>
          </a:xfrm>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 uri="{C183D7F6-B498-43B3-948B-1728B52AA6E4}">
                <adec:decorative xmlns:adec="http://schemas.microsoft.com/office/drawing/2017/decorative" val="1"/>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chemeClr val="accent3">
              <a:lumMod val="20000"/>
              <a:lumOff val="80000"/>
            </a:schemeClr>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4441121" y="1344404"/>
            <a:ext cx="6984906" cy="2560441"/>
          </a:xfrm>
        </p:spPr>
        <p:txBody>
          <a:bodyPr lIns="0" tIns="0" rIns="0" bIns="0" anchor="b" anchorCtr="0">
            <a:noAutofit/>
          </a:bodyPr>
          <a:lstStyle>
            <a:lvl1pPr algn="l">
              <a:lnSpc>
                <a:spcPct val="100000"/>
              </a:lnSpc>
              <a:defRPr sz="3300" b="1">
                <a:latin typeface="+mj-lt"/>
                <a:cs typeface="Arial" panose="020B0604020202020204" pitchFamily="34" charset="0"/>
              </a:defRPr>
            </a:lvl1pPr>
          </a:lstStyle>
          <a:p>
            <a:r>
              <a:rPr lang="en-US" dirty="0"/>
              <a:t>Click to add title</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347664"/>
            <a:ext cx="768096" cy="1882471"/>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hasCustomPrompt="1"/>
          </p:nvPr>
        </p:nvSpPr>
        <p:spPr>
          <a:xfrm>
            <a:off x="4441120" y="3977196"/>
            <a:ext cx="4971237" cy="864804"/>
          </a:xfrm>
        </p:spPr>
        <p:txBody>
          <a:bodyPr lIns="0" tIns="0" rIns="0" bIns="0" anchor="ctr" anchorCtr="0">
            <a:noAutofit/>
          </a:bodyPr>
          <a:lstStyle>
            <a:lvl1pPr marL="0" indent="0">
              <a:buNone/>
              <a:defRPr sz="2400"/>
            </a:lvl1pPr>
          </a:lstStyle>
          <a:p>
            <a:r>
              <a:rPr lang="en-US" dirty="0"/>
              <a:t>Click to add subtitle</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58952" y="751398"/>
            <a:ext cx="10671048" cy="1362057"/>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Click to add text</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60937" y="755729"/>
            <a:ext cx="10665089" cy="859972"/>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hasCustomPrompt="1"/>
          </p:nvPr>
        </p:nvSpPr>
        <p:spPr>
          <a:xfrm>
            <a:off x="1271016"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r>
              <a:rPr lang="en-US" dirty="0"/>
              <a:t>Click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hasCustomPrompt="1"/>
          </p:nvPr>
        </p:nvSpPr>
        <p:spPr>
          <a:xfrm>
            <a:off x="1271016"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hasCustomPrompt="1"/>
          </p:nvPr>
        </p:nvSpPr>
        <p:spPr>
          <a:xfrm>
            <a:off x="3828288"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hasCustomPrompt="1"/>
          </p:nvPr>
        </p:nvSpPr>
        <p:spPr>
          <a:xfrm>
            <a:off x="3828288"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hasCustomPrompt="1"/>
          </p:nvPr>
        </p:nvSpPr>
        <p:spPr>
          <a:xfrm>
            <a:off x="6385560"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hasCustomPrompt="1"/>
          </p:nvPr>
        </p:nvSpPr>
        <p:spPr>
          <a:xfrm>
            <a:off x="6385560"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hasCustomPrompt="1"/>
          </p:nvPr>
        </p:nvSpPr>
        <p:spPr>
          <a:xfrm>
            <a:off x="8942832"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hasCustomPrompt="1"/>
          </p:nvPr>
        </p:nvSpPr>
        <p:spPr>
          <a:xfrm>
            <a:off x="8942832"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0938" y="457200"/>
            <a:ext cx="3200400" cy="244502"/>
          </a:xfrm>
          <a:prstGeom prst="rect">
            <a:avLst/>
          </a:prstGeom>
        </p:spPr>
        <p:txBody>
          <a:bodyPr vert="horz" lIns="0" tIns="45720" rIns="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933640"/>
            <a:ext cx="5385816" cy="3139970"/>
          </a:xfrm>
        </p:spPr>
        <p:txBody>
          <a:bodyPr/>
          <a:lstStyle/>
          <a:p>
            <a:r>
              <a:rPr lang="en-US" dirty="0"/>
              <a:t>VTMUA </a:t>
            </a:r>
            <a:br>
              <a:rPr lang="en-US" dirty="0"/>
            </a:br>
            <a:r>
              <a:rPr lang="en-US" dirty="0"/>
              <a:t>Sewer Rate</a:t>
            </a:r>
            <a:br>
              <a:rPr lang="en-US" dirty="0"/>
            </a:br>
            <a:r>
              <a:rPr lang="en-US" dirty="0"/>
              <a:t>breakdown</a:t>
            </a: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508760" y="457199"/>
            <a:ext cx="6527800" cy="1816975"/>
          </a:xfrm>
        </p:spPr>
        <p:txBody>
          <a:bodyPr/>
          <a:lstStyle/>
          <a:p>
            <a:r>
              <a:rPr lang="en-US" dirty="0"/>
              <a:t>summary</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10</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574074" y="2526102"/>
            <a:ext cx="7133698" cy="3034943"/>
          </a:xfrm>
        </p:spPr>
        <p:txBody>
          <a:bodyPr>
            <a:normAutofit fontScale="92500" lnSpcReduction="20000"/>
          </a:bodyPr>
          <a:lstStyle/>
          <a:p>
            <a:r>
              <a:rPr lang="en-US" dirty="0"/>
              <a:t>There is a bottom line budget that needs to be met to pay for all SCMUA fees, debt service, capital expenses, and operational costs.</a:t>
            </a:r>
          </a:p>
          <a:p>
            <a:endParaRPr lang="en-US" dirty="0"/>
          </a:p>
          <a:p>
            <a:r>
              <a:rPr lang="en-US" dirty="0"/>
              <a:t>If the number of EDUs increases and the budget stays the same, the rate decreases per EDU.  If the number of EDUs decreases, the rate per EDU would increase. </a:t>
            </a:r>
          </a:p>
          <a:p>
            <a:endParaRPr lang="en-US" dirty="0"/>
          </a:p>
          <a:p>
            <a:r>
              <a:rPr lang="en-US" dirty="0"/>
              <a:t>Metering would not change the ultimate issue with the high rates, as the per gallon fee would be high in comparison to other municipalities AND there would need to be a minimum charge per year.</a:t>
            </a:r>
          </a:p>
          <a:p>
            <a:endParaRPr lang="en-US" dirty="0"/>
          </a:p>
          <a:p>
            <a:r>
              <a:rPr lang="en-US" dirty="0"/>
              <a:t>Metering is unlikely due to the connection types to the sewer system. Estimated costs for metering (if this was a water/sewer utility) would be approximately $1200 per unit plus the cost of installation, monitoring, reading, increase in billing, additional debt service expense, </a:t>
            </a:r>
            <a:r>
              <a:rPr lang="en-US" dirty="0" err="1"/>
              <a:t>etc</a:t>
            </a:r>
            <a:r>
              <a:rPr lang="en-US" dirty="0"/>
              <a:t>… plus, adding a water meter to a closed private water system is not desirous.  </a:t>
            </a:r>
          </a:p>
          <a:p>
            <a:endParaRPr lang="en-US" dirty="0"/>
          </a:p>
          <a:p>
            <a:endParaRPr lang="en-US" dirty="0"/>
          </a:p>
        </p:txBody>
      </p:sp>
    </p:spTree>
    <p:extLst>
      <p:ext uri="{BB962C8B-B14F-4D97-AF65-F5344CB8AC3E}">
        <p14:creationId xmlns:p14="http://schemas.microsoft.com/office/powerpoint/2010/main" val="9481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89452"/>
            <a:ext cx="5693664" cy="2580596"/>
          </a:xfrm>
        </p:spPr>
        <p:txBody>
          <a:bodyPr/>
          <a:lstStyle/>
          <a:p>
            <a:r>
              <a:rPr lang="en-US" dirty="0"/>
              <a:t>Sewer rates</a:t>
            </a: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3357861"/>
            <a:ext cx="5693664" cy="3122168"/>
          </a:xfrm>
        </p:spPr>
        <p:txBody>
          <a:bodyPr/>
          <a:lstStyle/>
          <a:p>
            <a:r>
              <a:rPr lang="en-US" dirty="0"/>
              <a:t>How are Sewer Rates calculated?</a:t>
            </a:r>
          </a:p>
          <a:p>
            <a:r>
              <a:rPr lang="en-US" dirty="0"/>
              <a:t>Choice: Metered or EDU?</a:t>
            </a:r>
          </a:p>
          <a:p>
            <a:r>
              <a:rPr lang="en-US" dirty="0"/>
              <a:t>​How are properties estimated?</a:t>
            </a:r>
          </a:p>
          <a:p>
            <a:r>
              <a:rPr lang="en-US" dirty="0"/>
              <a:t>​</a:t>
            </a:r>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3576" y="733388"/>
            <a:ext cx="6767512" cy="1142709"/>
          </a:xfrm>
        </p:spPr>
        <p:txBody>
          <a:bodyPr/>
          <a:lstStyle/>
          <a:p>
            <a:r>
              <a:rPr lang="en-US" dirty="0"/>
              <a:t>Sewer </a:t>
            </a:r>
            <a:r>
              <a:rPr lang="en-US" dirty="0" err="1"/>
              <a:t>RAtes</a:t>
            </a:r>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10003536" y="472108"/>
            <a:ext cx="987552" cy="244503"/>
          </a:xfrm>
        </p:spPr>
        <p:txBody>
          <a:bodyPr/>
          <a:lstStyle/>
          <a:p>
            <a:fld id="{48F63A3B-78C7-47BE-AE5E-E10140E04643}" type="slidenum">
              <a:rPr lang="en-US" smtClean="0"/>
              <a:pPr/>
              <a:t>3</a:t>
            </a:fld>
            <a:endParaRPr lang="en-US" dirty="0"/>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3576" y="2061112"/>
            <a:ext cx="7369057" cy="4171908"/>
          </a:xfrm>
        </p:spPr>
        <p:txBody>
          <a:bodyPr>
            <a:normAutofit/>
          </a:bodyPr>
          <a:lstStyle/>
          <a:p>
            <a:r>
              <a:rPr lang="en-US" dirty="0"/>
              <a:t>Sewer rates are calculated for each user based on the type of property (commercial or residential).  </a:t>
            </a:r>
          </a:p>
          <a:p>
            <a:endParaRPr lang="en-US" dirty="0"/>
          </a:p>
          <a:p>
            <a:r>
              <a:rPr lang="en-US" dirty="0"/>
              <a:t>Utilities can use metered units to charge by gallon (usually in water utilities because water lines are pressured) or via an Equivalent Dwelling Unit (EDU)</a:t>
            </a:r>
          </a:p>
          <a:p>
            <a:endParaRPr lang="en-US" dirty="0"/>
          </a:p>
          <a:p>
            <a:r>
              <a:rPr lang="en-US" dirty="0"/>
              <a:t>The sewer system in Vernon is not a pressurized system at the site of each property for sewer flow.  Water systems typically use a meter for pressurized usage, not sewer systems.</a:t>
            </a:r>
          </a:p>
          <a:p>
            <a:endParaRPr lang="en-US" dirty="0"/>
          </a:p>
          <a:p>
            <a:r>
              <a:rPr lang="en-US" dirty="0"/>
              <a:t>The properties on the sewer system did not have meters specifically for sewer usage and in accordance with law prohibiting charging different users differently, the EDU system was chosen.  </a:t>
            </a:r>
          </a:p>
          <a:p>
            <a:endParaRPr lang="en-US" dirty="0"/>
          </a:p>
          <a:p>
            <a:r>
              <a:rPr lang="en-US" dirty="0"/>
              <a:t>The VTMUA, in order to allocate EDUs consistently, opted to use the Tax Assessment records with the Township.  However, these were not used consistently across the board.</a:t>
            </a:r>
          </a:p>
          <a:p>
            <a:endParaRPr lang="en-US" dirty="0"/>
          </a:p>
        </p:txBody>
      </p:sp>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1699591"/>
            <a:ext cx="6400800" cy="2844977"/>
          </a:xfrm>
        </p:spPr>
        <p:txBody>
          <a:bodyPr/>
          <a:lstStyle/>
          <a:p>
            <a:r>
              <a:rPr lang="en-US" dirty="0"/>
              <a:t>Edu breakdown</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2895600" y="4598948"/>
            <a:ext cx="6400800" cy="847695"/>
          </a:xfrm>
        </p:spPr>
        <p:txBody>
          <a:bodyPr/>
          <a:lstStyle/>
          <a:p>
            <a:r>
              <a:rPr lang="en-US" dirty="0"/>
              <a:t>EDUs calculation and Gallonage Equivalents</a:t>
            </a:r>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4F90-7723-8CA8-1A13-A0F4C7345FD8}"/>
              </a:ext>
            </a:extLst>
          </p:cNvPr>
          <p:cNvSpPr>
            <a:spLocks noGrp="1"/>
          </p:cNvSpPr>
          <p:nvPr>
            <p:ph type="title"/>
          </p:nvPr>
        </p:nvSpPr>
        <p:spPr/>
        <p:txBody>
          <a:bodyPr/>
          <a:lstStyle/>
          <a:p>
            <a:r>
              <a:rPr lang="en-US" dirty="0"/>
              <a:t>Bedroom count and assessment</a:t>
            </a:r>
          </a:p>
        </p:txBody>
      </p:sp>
      <p:sp>
        <p:nvSpPr>
          <p:cNvPr id="4" name="Slide Number Placeholder 3">
            <a:extLst>
              <a:ext uri="{FF2B5EF4-FFF2-40B4-BE49-F238E27FC236}">
                <a16:creationId xmlns:a16="http://schemas.microsoft.com/office/drawing/2014/main" id="{7A3A1D06-8B3E-A236-359D-BC3E0114D986}"/>
              </a:ext>
            </a:extLst>
          </p:cNvPr>
          <p:cNvSpPr>
            <a:spLocks noGrp="1"/>
          </p:cNvSpPr>
          <p:nvPr>
            <p:ph type="sldNum" sz="quarter" idx="12"/>
          </p:nvPr>
        </p:nvSpPr>
        <p:spPr/>
        <p:txBody>
          <a:bodyPr/>
          <a:lstStyle/>
          <a:p>
            <a:fld id="{48F63A3B-78C7-47BE-AE5E-E10140E04643}" type="slidenum">
              <a:rPr lang="en-US" smtClean="0"/>
              <a:pPr/>
              <a:t>5</a:t>
            </a:fld>
            <a:endParaRPr lang="en-US" dirty="0"/>
          </a:p>
        </p:txBody>
      </p:sp>
      <p:sp>
        <p:nvSpPr>
          <p:cNvPr id="5" name="Content Placeholder 4">
            <a:extLst>
              <a:ext uri="{FF2B5EF4-FFF2-40B4-BE49-F238E27FC236}">
                <a16:creationId xmlns:a16="http://schemas.microsoft.com/office/drawing/2014/main" id="{3EB9B0C2-3003-9662-67C1-D92C39CE1513}"/>
              </a:ext>
            </a:extLst>
          </p:cNvPr>
          <p:cNvSpPr>
            <a:spLocks noGrp="1"/>
          </p:cNvSpPr>
          <p:nvPr>
            <p:ph idx="1"/>
          </p:nvPr>
        </p:nvSpPr>
        <p:spPr>
          <a:xfrm>
            <a:off x="4224528" y="3723748"/>
            <a:ext cx="6766560" cy="2811462"/>
          </a:xfrm>
        </p:spPr>
        <p:txBody>
          <a:bodyPr>
            <a:normAutofit lnSpcReduction="10000"/>
          </a:bodyPr>
          <a:lstStyle/>
          <a:p>
            <a:r>
              <a:rPr lang="en-US" dirty="0"/>
              <a:t>The at any given property of a </a:t>
            </a:r>
            <a:r>
              <a:rPr lang="en-US" b="1" u="sng" dirty="0"/>
              <a:t>number of bedrooms </a:t>
            </a:r>
          </a:p>
          <a:p>
            <a:r>
              <a:rPr lang="en-US" b="1" u="sng" dirty="0"/>
              <a:t>does not affect overall assessment </a:t>
            </a:r>
            <a:r>
              <a:rPr lang="en-US" dirty="0"/>
              <a:t>property.  The total assessment of a property is based on usable square footage and the room count is for informational purposes only.</a:t>
            </a:r>
          </a:p>
          <a:p>
            <a:endParaRPr lang="en-US" dirty="0"/>
          </a:p>
          <a:p>
            <a:r>
              <a:rPr lang="en-US" dirty="0"/>
              <a:t>Assessment is based on highest and best use of a property.  The assessment record has to represent what is happening in the market.</a:t>
            </a:r>
          </a:p>
          <a:p>
            <a:endParaRPr lang="en-US" dirty="0"/>
          </a:p>
          <a:p>
            <a:r>
              <a:rPr lang="en-US" dirty="0"/>
              <a:t>The highest and best use for a loft or rec room is a bedroom, which is reflective of the market (going back to the 1990’s) AND the highest and best use of these rooms if the property was sold or rented would reflect usage as a bedroom.</a:t>
            </a:r>
          </a:p>
        </p:txBody>
      </p:sp>
    </p:spTree>
    <p:extLst>
      <p:ext uri="{BB962C8B-B14F-4D97-AF65-F5344CB8AC3E}">
        <p14:creationId xmlns:p14="http://schemas.microsoft.com/office/powerpoint/2010/main" val="120175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758952" y="731520"/>
            <a:ext cx="10671048" cy="1362057"/>
          </a:xfrm>
        </p:spPr>
        <p:txBody>
          <a:bodyPr/>
          <a:lstStyle/>
          <a:p>
            <a:r>
              <a:rPr lang="en-US" altLang="zh-CN" dirty="0"/>
              <a:t>Total </a:t>
            </a:r>
            <a:r>
              <a:rPr lang="en-US" altLang="zh-CN" dirty="0" err="1"/>
              <a:t>edus</a:t>
            </a:r>
            <a:endParaRPr lang="en-US" dirty="0"/>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6</a:t>
            </a:fld>
            <a:endParaRPr lang="en-US" dirty="0"/>
          </a:p>
        </p:txBody>
      </p:sp>
      <p:graphicFrame>
        <p:nvGraphicFramePr>
          <p:cNvPr id="6" name="Table 4">
            <a:extLst>
              <a:ext uri="{FF2B5EF4-FFF2-40B4-BE49-F238E27FC236}">
                <a16:creationId xmlns:a16="http://schemas.microsoft.com/office/drawing/2014/main" id="{705AB9BF-07E9-9DED-DB8B-F644759C8FDC}"/>
              </a:ext>
            </a:extLst>
          </p:cNvPr>
          <p:cNvGraphicFramePr>
            <a:graphicFrameLocks noGrp="1"/>
          </p:cNvGraphicFramePr>
          <p:nvPr>
            <p:ph sz="half" idx="1"/>
            <p:extLst>
              <p:ext uri="{D42A27DB-BD31-4B8C-83A1-F6EECF244321}">
                <p14:modId xmlns:p14="http://schemas.microsoft.com/office/powerpoint/2010/main" val="2027542431"/>
              </p:ext>
            </p:extLst>
          </p:nvPr>
        </p:nvGraphicFramePr>
        <p:xfrm>
          <a:off x="755650" y="2825750"/>
          <a:ext cx="10680700" cy="2574323"/>
        </p:xfrm>
        <a:graphic>
          <a:graphicData uri="http://schemas.openxmlformats.org/drawingml/2006/table">
            <a:tbl>
              <a:tblPr firstRow="1" bandRow="1">
                <a:tableStyleId>{5DA37D80-6434-44D0-A028-1B22A696006F}</a:tableStyleId>
              </a:tblPr>
              <a:tblGrid>
                <a:gridCol w="2136140">
                  <a:extLst>
                    <a:ext uri="{9D8B030D-6E8A-4147-A177-3AD203B41FA5}">
                      <a16:colId xmlns:a16="http://schemas.microsoft.com/office/drawing/2014/main" val="1689330750"/>
                    </a:ext>
                  </a:extLst>
                </a:gridCol>
                <a:gridCol w="2136140">
                  <a:extLst>
                    <a:ext uri="{9D8B030D-6E8A-4147-A177-3AD203B41FA5}">
                      <a16:colId xmlns:a16="http://schemas.microsoft.com/office/drawing/2014/main" val="2660631934"/>
                    </a:ext>
                  </a:extLst>
                </a:gridCol>
                <a:gridCol w="2136140">
                  <a:extLst>
                    <a:ext uri="{9D8B030D-6E8A-4147-A177-3AD203B41FA5}">
                      <a16:colId xmlns:a16="http://schemas.microsoft.com/office/drawing/2014/main" val="3909717689"/>
                    </a:ext>
                  </a:extLst>
                </a:gridCol>
                <a:gridCol w="2136140">
                  <a:extLst>
                    <a:ext uri="{9D8B030D-6E8A-4147-A177-3AD203B41FA5}">
                      <a16:colId xmlns:a16="http://schemas.microsoft.com/office/drawing/2014/main" val="1603189107"/>
                    </a:ext>
                  </a:extLst>
                </a:gridCol>
                <a:gridCol w="2136140">
                  <a:extLst>
                    <a:ext uri="{9D8B030D-6E8A-4147-A177-3AD203B41FA5}">
                      <a16:colId xmlns:a16="http://schemas.microsoft.com/office/drawing/2014/main" val="2755691855"/>
                    </a:ext>
                  </a:extLst>
                </a:gridCol>
              </a:tblGrid>
              <a:tr h="652257">
                <a:tc>
                  <a:txBody>
                    <a:bodyPr/>
                    <a:lstStyle/>
                    <a:p>
                      <a:pPr algn="ctr"/>
                      <a:endParaRPr lang="en-US" sz="1900" b="1" dirty="0">
                        <a:solidFill>
                          <a:sysClr val="windowText" lastClr="000000"/>
                        </a:solidFill>
                        <a:latin typeface="+mn-lt"/>
                        <a:cs typeface="Sabon Next LT" panose="02000500000000000000" pitchFamily="2" charset="0"/>
                      </a:endParaRPr>
                    </a:p>
                  </a:txBody>
                  <a:tcPr marL="96897" marR="96897" marT="48449" marB="48449" anchor="ctr"/>
                </a:tc>
                <a:tc>
                  <a:txBody>
                    <a:bodyPr/>
                    <a:lstStyle/>
                    <a:p>
                      <a:pPr algn="ctr"/>
                      <a:r>
                        <a:rPr lang="en-US" sz="1900" b="1" kern="1200" dirty="0">
                          <a:solidFill>
                            <a:sysClr val="windowText" lastClr="000000"/>
                          </a:solidFill>
                        </a:rPr>
                        <a:t>EDU Count</a:t>
                      </a:r>
                      <a:endParaRPr lang="en-US" sz="1900" b="1" kern="1200" dirty="0">
                        <a:solidFill>
                          <a:sysClr val="windowText" lastClr="000000"/>
                        </a:solidFill>
                        <a:latin typeface="+mn-lt"/>
                        <a:ea typeface="+mn-ea"/>
                        <a:cs typeface="Sabon Next LT" panose="02000500000000000000" pitchFamily="2" charset="0"/>
                      </a:endParaRPr>
                    </a:p>
                  </a:txBody>
                  <a:tcPr marL="96897" marR="96897" marT="48449" marB="484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solidFill>
                            <a:sysClr val="windowText" lastClr="000000"/>
                          </a:solidFill>
                          <a:latin typeface="+mn-lt"/>
                          <a:cs typeface="Sabon Next LT" panose="02000500000000000000" pitchFamily="2" charset="0"/>
                        </a:rPr>
                        <a:t>2023 EDU Rate (1443.30/EDU)</a:t>
                      </a:r>
                    </a:p>
                  </a:txBody>
                  <a:tcPr marL="96897" marR="96897" marT="48449" marB="4844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ysClr val="windowText" lastClr="000000"/>
                          </a:solidFill>
                          <a:latin typeface="+mn-lt"/>
                          <a:ea typeface="+mn-ea"/>
                          <a:cs typeface="Sabon Next LT" panose="02000500000000000000" pitchFamily="2" charset="0"/>
                        </a:rPr>
                        <a:t>Gallons (250gpd)</a:t>
                      </a:r>
                    </a:p>
                  </a:txBody>
                  <a:tcPr marL="96897" marR="96897" marT="48449" marB="48449" anchor="ctr"/>
                </a:tc>
                <a:tc>
                  <a:txBody>
                    <a:bodyPr/>
                    <a:lstStyle/>
                    <a:p>
                      <a:pPr algn="ctr"/>
                      <a:r>
                        <a:rPr lang="en-US" sz="1900" b="1" dirty="0">
                          <a:solidFill>
                            <a:sysClr val="windowText" lastClr="000000"/>
                          </a:solidFill>
                          <a:latin typeface="+mn-lt"/>
                          <a:cs typeface="Sabon Next LT" panose="02000500000000000000" pitchFamily="2" charset="0"/>
                        </a:rPr>
                        <a:t>Gallonage Rate</a:t>
                      </a:r>
                    </a:p>
                  </a:txBody>
                  <a:tcPr marL="96897" marR="96897" marT="48449" marB="48449" anchor="ctr"/>
                </a:tc>
                <a:extLst>
                  <a:ext uri="{0D108BD9-81ED-4DB2-BD59-A6C34878D82A}">
                    <a16:rowId xmlns:a16="http://schemas.microsoft.com/office/drawing/2014/main" val="479928716"/>
                  </a:ext>
                </a:extLst>
              </a:tr>
              <a:tr h="546269">
                <a:tc>
                  <a:txBody>
                    <a:bodyPr/>
                    <a:lstStyle/>
                    <a:p>
                      <a:pPr algn="ctr"/>
                      <a:r>
                        <a:rPr lang="en-US" sz="1900" dirty="0">
                          <a:solidFill>
                            <a:schemeClr val="tx1"/>
                          </a:solidFill>
                        </a:rPr>
                        <a:t>Commercial</a:t>
                      </a:r>
                      <a:endParaRPr lang="en-US" sz="1900" dirty="0">
                        <a:solidFill>
                          <a:schemeClr val="tx1"/>
                        </a:solidFill>
                        <a:latin typeface="+mn-lt"/>
                        <a:cs typeface="Sabon Next LT" panose="02000500000000000000" pitchFamily="2" charset="0"/>
                      </a:endParaRPr>
                    </a:p>
                  </a:txBody>
                  <a:tcPr marL="96897" marR="96897" marT="48449" marB="48449" anchor="ctr"/>
                </a:tc>
                <a:tc>
                  <a:txBody>
                    <a:bodyPr/>
                    <a:lstStyle/>
                    <a:p>
                      <a:pPr algn="ctr"/>
                      <a:r>
                        <a:rPr lang="en-US" sz="1900" dirty="0">
                          <a:solidFill>
                            <a:schemeClr val="tx1"/>
                          </a:solidFill>
                        </a:rPr>
                        <a:t>488.45</a:t>
                      </a:r>
                      <a:endParaRPr lang="en-US" sz="1900" dirty="0">
                        <a:solidFill>
                          <a:schemeClr val="tx1"/>
                        </a:solidFill>
                        <a:latin typeface="+mn-lt"/>
                        <a:cs typeface="Sabon Next LT" panose="02000500000000000000" pitchFamily="2" charset="0"/>
                      </a:endParaRPr>
                    </a:p>
                  </a:txBody>
                  <a:tcPr marL="96897" marR="96897" marT="48449" marB="48449" anchor="ctr"/>
                </a:tc>
                <a:tc>
                  <a:txBody>
                    <a:bodyPr/>
                    <a:lstStyle/>
                    <a:p>
                      <a:pPr algn="ctr"/>
                      <a:r>
                        <a:rPr lang="en-US" sz="1900" dirty="0">
                          <a:solidFill>
                            <a:schemeClr val="tx1"/>
                          </a:solidFill>
                          <a:latin typeface="+mn-lt"/>
                          <a:cs typeface="Sabon Next LT" panose="02000500000000000000" pitchFamily="2" charset="0"/>
                        </a:rPr>
                        <a:t>704,980</a:t>
                      </a:r>
                    </a:p>
                  </a:txBody>
                  <a:tcPr marL="96897" marR="96897" marT="48449" marB="48449" anchor="ctr"/>
                </a:tc>
                <a:tc>
                  <a:txBody>
                    <a:bodyPr/>
                    <a:lstStyle/>
                    <a:p>
                      <a:pPr algn="ctr"/>
                      <a:r>
                        <a:rPr lang="en-US" sz="1900" dirty="0">
                          <a:solidFill>
                            <a:schemeClr val="tx1"/>
                          </a:solidFill>
                          <a:latin typeface="+mn-lt"/>
                          <a:cs typeface="Sabon Next LT" panose="02000500000000000000" pitchFamily="2" charset="0"/>
                        </a:rPr>
                        <a:t>44,571,245</a:t>
                      </a:r>
                    </a:p>
                  </a:txBody>
                  <a:tcPr marL="96897" marR="96897" marT="48449" marB="48449" anchor="ctr"/>
                </a:tc>
                <a:tc>
                  <a:txBody>
                    <a:bodyPr/>
                    <a:lstStyle/>
                    <a:p>
                      <a:pPr algn="ctr"/>
                      <a:endParaRPr lang="en-US" sz="1900" dirty="0">
                        <a:solidFill>
                          <a:schemeClr val="tx1"/>
                        </a:solidFill>
                        <a:latin typeface="+mn-lt"/>
                        <a:cs typeface="Sabon Next LT" panose="02000500000000000000" pitchFamily="2" charset="0"/>
                      </a:endParaRPr>
                    </a:p>
                  </a:txBody>
                  <a:tcPr marL="96897" marR="96897" marT="48449" marB="48449" anchor="ctr"/>
                </a:tc>
                <a:extLst>
                  <a:ext uri="{0D108BD9-81ED-4DB2-BD59-A6C34878D82A}">
                    <a16:rowId xmlns:a16="http://schemas.microsoft.com/office/drawing/2014/main" val="1760208656"/>
                  </a:ext>
                </a:extLst>
              </a:tr>
              <a:tr h="546269">
                <a:tc>
                  <a:txBody>
                    <a:bodyPr/>
                    <a:lstStyle/>
                    <a:p>
                      <a:pPr algn="ctr"/>
                      <a:r>
                        <a:rPr lang="en-US" sz="1900" dirty="0">
                          <a:solidFill>
                            <a:schemeClr val="tx1"/>
                          </a:solidFill>
                        </a:rPr>
                        <a:t>Residential (250gpd)</a:t>
                      </a:r>
                      <a:endParaRPr lang="en-US" sz="1900" dirty="0">
                        <a:solidFill>
                          <a:schemeClr val="tx1"/>
                        </a:solidFill>
                        <a:latin typeface="+mn-lt"/>
                        <a:cs typeface="Sabon Next LT" panose="02000500000000000000" pitchFamily="2" charset="0"/>
                      </a:endParaRPr>
                    </a:p>
                  </a:txBody>
                  <a:tcPr marL="96897" marR="96897" marT="48449" marB="48449" anchor="ctr"/>
                </a:tc>
                <a:tc>
                  <a:txBody>
                    <a:bodyPr/>
                    <a:lstStyle/>
                    <a:p>
                      <a:pPr algn="ctr"/>
                      <a:r>
                        <a:rPr lang="en-US" sz="1900" dirty="0">
                          <a:solidFill>
                            <a:schemeClr val="tx1"/>
                          </a:solidFill>
                        </a:rPr>
                        <a:t>1262.40</a:t>
                      </a:r>
                      <a:endParaRPr lang="en-US" sz="1900" dirty="0">
                        <a:solidFill>
                          <a:schemeClr val="tx1"/>
                        </a:solidFill>
                        <a:latin typeface="+mn-lt"/>
                        <a:cs typeface="Sabon Next LT" panose="02000500000000000000" pitchFamily="2" charset="0"/>
                      </a:endParaRPr>
                    </a:p>
                  </a:txBody>
                  <a:tcPr marL="96897" marR="96897" marT="48449" marB="48449" anchor="ctr"/>
                </a:tc>
                <a:tc>
                  <a:txBody>
                    <a:bodyPr/>
                    <a:lstStyle/>
                    <a:p>
                      <a:pPr algn="ctr"/>
                      <a:r>
                        <a:rPr lang="en-US" sz="1900" dirty="0">
                          <a:solidFill>
                            <a:schemeClr val="tx1"/>
                          </a:solidFill>
                          <a:latin typeface="+mn-lt"/>
                          <a:cs typeface="Sabon Next LT" panose="02000500000000000000" pitchFamily="2" charset="0"/>
                        </a:rPr>
                        <a:t>1,822,022</a:t>
                      </a:r>
                    </a:p>
                  </a:txBody>
                  <a:tcPr marL="96897" marR="96897" marT="48449" marB="48449" anchor="ctr"/>
                </a:tc>
                <a:tc>
                  <a:txBody>
                    <a:bodyPr/>
                    <a:lstStyle/>
                    <a:p>
                      <a:pPr algn="ctr"/>
                      <a:r>
                        <a:rPr lang="en-US" sz="1900" dirty="0">
                          <a:solidFill>
                            <a:schemeClr val="tx1"/>
                          </a:solidFill>
                          <a:latin typeface="+mn-lt"/>
                          <a:cs typeface="Sabon Next LT" panose="02000500000000000000" pitchFamily="2" charset="0"/>
                        </a:rPr>
                        <a:t>115,194,000</a:t>
                      </a:r>
                    </a:p>
                  </a:txBody>
                  <a:tcPr marL="96897" marR="96897" marT="48449" marB="48449" anchor="ctr"/>
                </a:tc>
                <a:tc>
                  <a:txBody>
                    <a:bodyPr/>
                    <a:lstStyle/>
                    <a:p>
                      <a:pPr algn="ctr"/>
                      <a:endParaRPr lang="en-US" sz="1900" dirty="0">
                        <a:solidFill>
                          <a:schemeClr val="tx1"/>
                        </a:solidFill>
                        <a:latin typeface="+mn-lt"/>
                        <a:cs typeface="Sabon Next LT" panose="02000500000000000000" pitchFamily="2" charset="0"/>
                      </a:endParaRPr>
                    </a:p>
                  </a:txBody>
                  <a:tcPr marL="96897" marR="96897" marT="48449" marB="48449" anchor="ctr"/>
                </a:tc>
                <a:extLst>
                  <a:ext uri="{0D108BD9-81ED-4DB2-BD59-A6C34878D82A}">
                    <a16:rowId xmlns:a16="http://schemas.microsoft.com/office/drawing/2014/main" val="3634243071"/>
                  </a:ext>
                </a:extLst>
              </a:tr>
              <a:tr h="546269">
                <a:tc>
                  <a:txBody>
                    <a:bodyPr/>
                    <a:lstStyle/>
                    <a:p>
                      <a:pPr algn="ctr"/>
                      <a:r>
                        <a:rPr lang="en-US" sz="1900" dirty="0">
                          <a:solidFill>
                            <a:schemeClr val="tx1"/>
                          </a:solidFill>
                        </a:rPr>
                        <a:t>Total</a:t>
                      </a:r>
                      <a:endParaRPr lang="en-US" sz="1900" dirty="0">
                        <a:solidFill>
                          <a:schemeClr val="tx1"/>
                        </a:solidFill>
                        <a:latin typeface="+mn-lt"/>
                        <a:cs typeface="Sabon Next LT" panose="02000500000000000000" pitchFamily="2" charset="0"/>
                      </a:endParaRPr>
                    </a:p>
                  </a:txBody>
                  <a:tcPr marL="96897" marR="96897" marT="48449" marB="48449" anchor="ctr"/>
                </a:tc>
                <a:tc>
                  <a:txBody>
                    <a:bodyPr/>
                    <a:lstStyle/>
                    <a:p>
                      <a:pPr algn="ctr"/>
                      <a:r>
                        <a:rPr lang="en-US" sz="1900" dirty="0">
                          <a:solidFill>
                            <a:schemeClr val="tx1"/>
                          </a:solidFill>
                        </a:rPr>
                        <a:t>1750.85</a:t>
                      </a:r>
                      <a:endParaRPr lang="en-US" sz="1900" dirty="0">
                        <a:solidFill>
                          <a:schemeClr val="tx1"/>
                        </a:solidFill>
                        <a:latin typeface="+mn-lt"/>
                        <a:cs typeface="Sabon Next LT" panose="02000500000000000000" pitchFamily="2" charset="0"/>
                      </a:endParaRPr>
                    </a:p>
                  </a:txBody>
                  <a:tcPr marL="96897" marR="96897" marT="48449" marB="48449" anchor="ctr"/>
                </a:tc>
                <a:tc>
                  <a:txBody>
                    <a:bodyPr/>
                    <a:lstStyle/>
                    <a:p>
                      <a:pPr algn="ctr"/>
                      <a:r>
                        <a:rPr lang="en-US" sz="1900" dirty="0">
                          <a:solidFill>
                            <a:schemeClr val="tx1"/>
                          </a:solidFill>
                          <a:latin typeface="+mn-lt"/>
                          <a:cs typeface="Sabon Next LT" panose="02000500000000000000" pitchFamily="2" charset="0"/>
                        </a:rPr>
                        <a:t>2,527,002</a:t>
                      </a:r>
                    </a:p>
                  </a:txBody>
                  <a:tcPr marL="96897" marR="96897" marT="48449" marB="48449" anchor="ctr"/>
                </a:tc>
                <a:tc>
                  <a:txBody>
                    <a:bodyPr/>
                    <a:lstStyle/>
                    <a:p>
                      <a:pPr algn="ctr"/>
                      <a:r>
                        <a:rPr lang="en-US" sz="1900" dirty="0">
                          <a:solidFill>
                            <a:schemeClr val="tx1"/>
                          </a:solidFill>
                          <a:latin typeface="+mn-lt"/>
                          <a:cs typeface="Sabon Next LT" panose="02000500000000000000" pitchFamily="2" charset="0"/>
                        </a:rPr>
                        <a:t>159,765,245 gallons per year</a:t>
                      </a:r>
                    </a:p>
                  </a:txBody>
                  <a:tcPr marL="96897" marR="96897" marT="48449" marB="48449" anchor="ctr"/>
                </a:tc>
                <a:tc>
                  <a:txBody>
                    <a:bodyPr/>
                    <a:lstStyle/>
                    <a:p>
                      <a:pPr algn="ctr"/>
                      <a:r>
                        <a:rPr lang="en-US" sz="1900" dirty="0">
                          <a:solidFill>
                            <a:schemeClr val="tx1"/>
                          </a:solidFill>
                          <a:latin typeface="+mn-lt"/>
                          <a:cs typeface="Sabon Next LT" panose="02000500000000000000" pitchFamily="2" charset="0"/>
                        </a:rPr>
                        <a:t>$0.0161/</a:t>
                      </a:r>
                      <a:r>
                        <a:rPr lang="en-US" sz="1600" dirty="0">
                          <a:solidFill>
                            <a:schemeClr val="tx1"/>
                          </a:solidFill>
                          <a:latin typeface="+mn-lt"/>
                          <a:cs typeface="Sabon Next LT" panose="02000500000000000000" pitchFamily="2" charset="0"/>
                        </a:rPr>
                        <a:t>gallon with a standard min charge</a:t>
                      </a:r>
                      <a:endParaRPr lang="en-US" sz="1900" dirty="0">
                        <a:solidFill>
                          <a:schemeClr val="tx1"/>
                        </a:solidFill>
                        <a:latin typeface="+mn-lt"/>
                        <a:cs typeface="Sabon Next LT" panose="02000500000000000000" pitchFamily="2" charset="0"/>
                      </a:endParaRPr>
                    </a:p>
                  </a:txBody>
                  <a:tcPr marL="96897" marR="96897" marT="48449" marB="48449" anchor="ctr"/>
                </a:tc>
                <a:extLst>
                  <a:ext uri="{0D108BD9-81ED-4DB2-BD59-A6C34878D82A}">
                    <a16:rowId xmlns:a16="http://schemas.microsoft.com/office/drawing/2014/main" val="415808797"/>
                  </a:ext>
                </a:extLst>
              </a:tr>
            </a:tbl>
          </a:graphicData>
        </a:graphic>
      </p:graphicFrame>
    </p:spTree>
    <p:extLst>
      <p:ext uri="{BB962C8B-B14F-4D97-AF65-F5344CB8AC3E}">
        <p14:creationId xmlns:p14="http://schemas.microsoft.com/office/powerpoint/2010/main" val="288647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28EE-8C08-8143-C19B-5FEC92509FEB}"/>
              </a:ext>
            </a:extLst>
          </p:cNvPr>
          <p:cNvSpPr>
            <a:spLocks noGrp="1"/>
          </p:cNvSpPr>
          <p:nvPr>
            <p:ph type="title"/>
          </p:nvPr>
        </p:nvSpPr>
        <p:spPr>
          <a:xfrm>
            <a:off x="4441121" y="1677798"/>
            <a:ext cx="6984906" cy="641528"/>
          </a:xfrm>
        </p:spPr>
        <p:txBody>
          <a:bodyPr/>
          <a:lstStyle/>
          <a:p>
            <a:r>
              <a:rPr lang="en-US" dirty="0"/>
              <a:t>Budget breakdown</a:t>
            </a:r>
          </a:p>
        </p:txBody>
      </p:sp>
      <p:sp>
        <p:nvSpPr>
          <p:cNvPr id="3" name="Slide Number Placeholder 2">
            <a:extLst>
              <a:ext uri="{FF2B5EF4-FFF2-40B4-BE49-F238E27FC236}">
                <a16:creationId xmlns:a16="http://schemas.microsoft.com/office/drawing/2014/main" id="{69DF55E5-F6DB-3B31-69E0-A1621A3E55FD}"/>
              </a:ext>
            </a:extLst>
          </p:cNvPr>
          <p:cNvSpPr>
            <a:spLocks noGrp="1"/>
          </p:cNvSpPr>
          <p:nvPr>
            <p:ph type="sldNum" sz="quarter" idx="12"/>
          </p:nvPr>
        </p:nvSpPr>
        <p:spPr/>
        <p:txBody>
          <a:bodyPr/>
          <a:lstStyle/>
          <a:p>
            <a:fld id="{48F63A3B-78C7-47BE-AE5E-E10140E04643}" type="slidenum">
              <a:rPr lang="en-US" smtClean="0"/>
              <a:t>7</a:t>
            </a:fld>
            <a:endParaRPr lang="en-US" dirty="0"/>
          </a:p>
        </p:txBody>
      </p:sp>
      <p:graphicFrame>
        <p:nvGraphicFramePr>
          <p:cNvPr id="7" name="Chart 6">
            <a:extLst>
              <a:ext uri="{FF2B5EF4-FFF2-40B4-BE49-F238E27FC236}">
                <a16:creationId xmlns:a16="http://schemas.microsoft.com/office/drawing/2014/main" id="{EAA36D44-D5BE-99CF-6E07-14622C2147A7}"/>
              </a:ext>
            </a:extLst>
          </p:cNvPr>
          <p:cNvGraphicFramePr>
            <a:graphicFrameLocks/>
          </p:cNvGraphicFramePr>
          <p:nvPr>
            <p:extLst>
              <p:ext uri="{D42A27DB-BD31-4B8C-83A1-F6EECF244321}">
                <p14:modId xmlns:p14="http://schemas.microsoft.com/office/powerpoint/2010/main" val="2619871432"/>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61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1878-CD74-98CB-9B50-AB8A1436035B}"/>
              </a:ext>
            </a:extLst>
          </p:cNvPr>
          <p:cNvSpPr>
            <a:spLocks noGrp="1"/>
          </p:cNvSpPr>
          <p:nvPr>
            <p:ph type="ctrTitle"/>
          </p:nvPr>
        </p:nvSpPr>
        <p:spPr>
          <a:xfrm>
            <a:off x="1545336" y="562062"/>
            <a:ext cx="4550664" cy="869072"/>
          </a:xfrm>
        </p:spPr>
        <p:txBody>
          <a:bodyPr/>
          <a:lstStyle/>
          <a:p>
            <a:r>
              <a:rPr lang="en-US" sz="4000" dirty="0"/>
              <a:t>Cost per </a:t>
            </a:r>
            <a:r>
              <a:rPr lang="en-US" sz="4000" dirty="0" err="1"/>
              <a:t>edu</a:t>
            </a:r>
            <a:endParaRPr lang="en-US" sz="4000" dirty="0"/>
          </a:p>
        </p:txBody>
      </p:sp>
      <p:sp>
        <p:nvSpPr>
          <p:cNvPr id="3" name="Subtitle 2">
            <a:extLst>
              <a:ext uri="{FF2B5EF4-FFF2-40B4-BE49-F238E27FC236}">
                <a16:creationId xmlns:a16="http://schemas.microsoft.com/office/drawing/2014/main" id="{DEEC33A9-50AC-C689-94A4-A8B77E869303}"/>
              </a:ext>
            </a:extLst>
          </p:cNvPr>
          <p:cNvSpPr>
            <a:spLocks noGrp="1"/>
          </p:cNvSpPr>
          <p:nvPr>
            <p:ph type="subTitle" idx="1"/>
          </p:nvPr>
        </p:nvSpPr>
        <p:spPr>
          <a:xfrm>
            <a:off x="184558" y="1543574"/>
            <a:ext cx="7281644" cy="3617706"/>
          </a:xfrm>
        </p:spPr>
        <p:txBody>
          <a:bodyPr>
            <a:normAutofit fontScale="92500" lnSpcReduction="20000"/>
          </a:bodyPr>
          <a:lstStyle/>
          <a:p>
            <a:r>
              <a:rPr lang="en-US" sz="1800" dirty="0"/>
              <a:t>Admin. Salaries &amp; Wages				     $16.90</a:t>
            </a:r>
          </a:p>
          <a:p>
            <a:r>
              <a:rPr lang="en-US" sz="1800" dirty="0"/>
              <a:t>FICA/Medicare/DCRP				       $3.04</a:t>
            </a:r>
          </a:p>
          <a:p>
            <a:r>
              <a:rPr lang="en-US" sz="1800" dirty="0"/>
              <a:t>Admin Professional &amp; Legal Fees			     $77.38</a:t>
            </a:r>
          </a:p>
          <a:p>
            <a:r>
              <a:rPr lang="en-US" sz="1800" dirty="0"/>
              <a:t>Office Expenses					       $5.50</a:t>
            </a:r>
          </a:p>
          <a:p>
            <a:r>
              <a:rPr lang="en-US" sz="1800" dirty="0"/>
              <a:t>Insurance						     $10.55</a:t>
            </a:r>
          </a:p>
          <a:p>
            <a:r>
              <a:rPr lang="en-US" sz="1800" dirty="0"/>
              <a:t>Engineering					     $12.71</a:t>
            </a:r>
          </a:p>
          <a:p>
            <a:r>
              <a:rPr lang="en-US" sz="1800" dirty="0"/>
              <a:t>Personnel for Providing Services			     $33.05</a:t>
            </a:r>
          </a:p>
          <a:p>
            <a:r>
              <a:rPr lang="en-US" sz="1800" dirty="0"/>
              <a:t>Personnel FICA/Medicare/DCRP			       $5.78</a:t>
            </a:r>
          </a:p>
          <a:p>
            <a:r>
              <a:rPr lang="en-US" sz="1800" dirty="0"/>
              <a:t>Treatment &amp; Disposal (SCMUA &amp; debt service)		$1,174.87</a:t>
            </a:r>
          </a:p>
          <a:p>
            <a:r>
              <a:rPr lang="en-US" sz="1800" dirty="0"/>
              <a:t>Pumping Expenses					     $61.07</a:t>
            </a:r>
          </a:p>
          <a:p>
            <a:r>
              <a:rPr lang="en-US" sz="1800" u="sng" dirty="0"/>
              <a:t>Capital						     $42.45</a:t>
            </a:r>
          </a:p>
          <a:p>
            <a:r>
              <a:rPr lang="en-US" sz="1800" dirty="0"/>
              <a:t>TOTAL ANNUAL COST PER EDU			$1,443.30</a:t>
            </a:r>
          </a:p>
        </p:txBody>
      </p:sp>
    </p:spTree>
    <p:extLst>
      <p:ext uri="{BB962C8B-B14F-4D97-AF65-F5344CB8AC3E}">
        <p14:creationId xmlns:p14="http://schemas.microsoft.com/office/powerpoint/2010/main" val="399096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a:xfrm>
            <a:off x="758952" y="741458"/>
            <a:ext cx="10671048" cy="1459858"/>
          </a:xfrm>
        </p:spPr>
        <p:txBody>
          <a:bodyPr/>
          <a:lstStyle/>
          <a:p>
            <a:r>
              <a:rPr lang="en-US" dirty="0"/>
              <a:t>HOW WE can reduce rates</a:t>
            </a:r>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9</a:t>
            </a:fld>
            <a:endParaRPr lang="en-US" dirty="0"/>
          </a:p>
        </p:txBody>
      </p:sp>
      <p:pic>
        <p:nvPicPr>
          <p:cNvPr id="72" name="Picture Placeholder 71" descr="Hill scene">
            <a:extLst>
              <a:ext uri="{FF2B5EF4-FFF2-40B4-BE49-F238E27FC236}">
                <a16:creationId xmlns:a16="http://schemas.microsoft.com/office/drawing/2014/main" id="{FD5AE93E-9743-FD3B-C935-638BF9D159CC}"/>
              </a:ext>
            </a:extLst>
          </p:cNvPr>
          <p:cNvPicPr>
            <a:picLocks noGrp="1" noChangeAspect="1"/>
          </p:cNvPicPr>
          <p:nvPr>
            <p:ph type="pic" sz="quarter" idx="23"/>
          </p:nvPr>
        </p:nvPicPr>
        <p:blipFill>
          <a:blip r:embed="rId2">
            <a:extLst>
              <a:ext uri="{96DAC541-7B7A-43D3-8B79-37D633B846F1}">
                <asvg:svgBlip xmlns:asvg="http://schemas.microsoft.com/office/drawing/2016/SVG/main" r:embed="rId3"/>
              </a:ext>
            </a:extLst>
          </a:blip>
          <a:srcRect/>
          <a:stretch/>
        </p:blipFill>
        <p:spPr>
          <a:xfrm>
            <a:off x="1911096" y="2407653"/>
            <a:ext cx="932688" cy="932688"/>
          </a:xfrm>
        </p:spPr>
      </p:pic>
      <p:sp>
        <p:nvSpPr>
          <p:cNvPr id="2" name="Text Placeholder 1">
            <a:extLst>
              <a:ext uri="{FF2B5EF4-FFF2-40B4-BE49-F238E27FC236}">
                <a16:creationId xmlns:a16="http://schemas.microsoft.com/office/drawing/2014/main" id="{5FC63C25-FE2A-0C11-2CEA-A80AA78FC365}"/>
              </a:ext>
            </a:extLst>
          </p:cNvPr>
          <p:cNvSpPr>
            <a:spLocks noGrp="1"/>
          </p:cNvSpPr>
          <p:nvPr>
            <p:ph type="body" idx="1"/>
          </p:nvPr>
        </p:nvSpPr>
        <p:spPr>
          <a:xfrm>
            <a:off x="713232" y="2885439"/>
            <a:ext cx="3328416" cy="3563861"/>
          </a:xfrm>
        </p:spPr>
        <p:txBody>
          <a:bodyPr/>
          <a:lstStyle/>
          <a:p>
            <a:r>
              <a:rPr lang="en-US" dirty="0"/>
              <a:t>Expanding Sewer</a:t>
            </a:r>
          </a:p>
          <a:p>
            <a:r>
              <a:rPr lang="en-US" dirty="0"/>
              <a:t>Service area</a:t>
            </a:r>
          </a:p>
        </p:txBody>
      </p:sp>
      <p:sp>
        <p:nvSpPr>
          <p:cNvPr id="6" name="Text Placeholder 5">
            <a:extLst>
              <a:ext uri="{FF2B5EF4-FFF2-40B4-BE49-F238E27FC236}">
                <a16:creationId xmlns:a16="http://schemas.microsoft.com/office/drawing/2014/main" id="{5AD6749A-51D8-599C-7C31-9922CF228D32}"/>
              </a:ext>
            </a:extLst>
          </p:cNvPr>
          <p:cNvSpPr>
            <a:spLocks noGrp="1"/>
          </p:cNvSpPr>
          <p:nvPr>
            <p:ph type="body" sz="quarter" idx="18"/>
          </p:nvPr>
        </p:nvSpPr>
        <p:spPr>
          <a:xfrm>
            <a:off x="713232" y="4217437"/>
            <a:ext cx="3328416" cy="2088608"/>
          </a:xfrm>
        </p:spPr>
        <p:txBody>
          <a:bodyPr>
            <a:normAutofit/>
          </a:bodyPr>
          <a:lstStyle/>
          <a:p>
            <a:r>
              <a:rPr lang="en-US" dirty="0"/>
              <a:t>Final stages of planning expansion to areas across the Town Center</a:t>
            </a:r>
          </a:p>
          <a:p>
            <a:r>
              <a:rPr lang="en-US" dirty="0"/>
              <a:t>Included areas of Township not previously in the existing SSA</a:t>
            </a:r>
          </a:p>
          <a:p>
            <a:r>
              <a:rPr lang="en-US" dirty="0"/>
              <a:t>Next step- County application for SSA once we have the preapproval of the NJDEP</a:t>
            </a:r>
          </a:p>
        </p:txBody>
      </p:sp>
      <p:pic>
        <p:nvPicPr>
          <p:cNvPr id="76" name="Picture Placeholder 75" descr="Braille">
            <a:extLst>
              <a:ext uri="{FF2B5EF4-FFF2-40B4-BE49-F238E27FC236}">
                <a16:creationId xmlns:a16="http://schemas.microsoft.com/office/drawing/2014/main" id="{7541E72A-A0CB-A011-55A9-1126F707D889}"/>
              </a:ext>
            </a:extLst>
          </p:cNvPr>
          <p:cNvPicPr>
            <a:picLocks noGrp="1" noChangeAspect="1"/>
          </p:cNvPicPr>
          <p:nvPr>
            <p:ph type="pic" sz="quarter" idx="25"/>
          </p:nvPr>
        </p:nvPicPr>
        <p:blipFill>
          <a:blip r:embed="rId4">
            <a:extLst>
              <a:ext uri="{96DAC541-7B7A-43D3-8B79-37D633B846F1}">
                <asvg:svgBlip xmlns:asvg="http://schemas.microsoft.com/office/drawing/2016/SVG/main" r:embed="rId5"/>
              </a:ext>
            </a:extLst>
          </a:blip>
          <a:srcRect/>
          <a:stretch/>
        </p:blipFill>
        <p:spPr>
          <a:xfrm>
            <a:off x="5641848" y="2407653"/>
            <a:ext cx="932688" cy="932688"/>
          </a:xfrm>
        </p:spPr>
      </p:pic>
      <p:sp>
        <p:nvSpPr>
          <p:cNvPr id="3" name="Text Placeholder 2">
            <a:extLst>
              <a:ext uri="{FF2B5EF4-FFF2-40B4-BE49-F238E27FC236}">
                <a16:creationId xmlns:a16="http://schemas.microsoft.com/office/drawing/2014/main" id="{A8753AB0-02A6-E89E-7E23-593DBF52F4E8}"/>
              </a:ext>
            </a:extLst>
          </p:cNvPr>
          <p:cNvSpPr>
            <a:spLocks noGrp="1"/>
          </p:cNvSpPr>
          <p:nvPr>
            <p:ph type="body" sz="quarter" idx="15"/>
          </p:nvPr>
        </p:nvSpPr>
        <p:spPr>
          <a:xfrm>
            <a:off x="4443984" y="2696547"/>
            <a:ext cx="3328416" cy="3956180"/>
          </a:xfrm>
        </p:spPr>
        <p:txBody>
          <a:bodyPr/>
          <a:lstStyle/>
          <a:p>
            <a:r>
              <a:rPr lang="en-US" dirty="0"/>
              <a:t>Increase connections / development</a:t>
            </a:r>
          </a:p>
        </p:txBody>
      </p:sp>
      <p:sp>
        <p:nvSpPr>
          <p:cNvPr id="7" name="Text Placeholder 6">
            <a:extLst>
              <a:ext uri="{FF2B5EF4-FFF2-40B4-BE49-F238E27FC236}">
                <a16:creationId xmlns:a16="http://schemas.microsoft.com/office/drawing/2014/main" id="{0BF56CE2-ADEB-1E22-50FB-9F2AB3786483}"/>
              </a:ext>
            </a:extLst>
          </p:cNvPr>
          <p:cNvSpPr>
            <a:spLocks noGrp="1"/>
          </p:cNvSpPr>
          <p:nvPr>
            <p:ph type="body" sz="quarter" idx="21"/>
          </p:nvPr>
        </p:nvSpPr>
        <p:spPr>
          <a:xfrm>
            <a:off x="4443984" y="4217437"/>
            <a:ext cx="3328416" cy="2359196"/>
          </a:xfrm>
        </p:spPr>
        <p:txBody>
          <a:bodyPr>
            <a:normAutofit fontScale="92500" lnSpcReduction="10000"/>
          </a:bodyPr>
          <a:lstStyle/>
          <a:p>
            <a:r>
              <a:rPr lang="en-US" dirty="0"/>
              <a:t>Working with developers to develop town center/SSA</a:t>
            </a:r>
          </a:p>
          <a:p>
            <a:r>
              <a:rPr lang="en-US" dirty="0"/>
              <a:t>Planning expansion into existing SSA where properties are unable to connect</a:t>
            </a:r>
          </a:p>
          <a:p>
            <a:r>
              <a:rPr lang="en-US" dirty="0"/>
              <a:t>Decreased VTMUA connection fee by 50%</a:t>
            </a:r>
          </a:p>
          <a:p>
            <a:r>
              <a:rPr lang="en-US" dirty="0"/>
              <a:t>Discussions with SCMUA to adjust how connection fees are collected and put into rate stabilization funds vs developer rebates</a:t>
            </a:r>
          </a:p>
          <a:p>
            <a:endParaRPr lang="en-US" dirty="0"/>
          </a:p>
        </p:txBody>
      </p:sp>
      <p:pic>
        <p:nvPicPr>
          <p:cNvPr id="80" name="Picture Placeholder 79" descr="chain link icon">
            <a:extLst>
              <a:ext uri="{FF2B5EF4-FFF2-40B4-BE49-F238E27FC236}">
                <a16:creationId xmlns:a16="http://schemas.microsoft.com/office/drawing/2014/main" id="{FCC17566-BE36-5CE0-25C6-8AC132D1479D}"/>
              </a:ext>
            </a:extLst>
          </p:cNvPr>
          <p:cNvPicPr>
            <a:picLocks noGrp="1" noChangeAspect="1"/>
          </p:cNvPicPr>
          <p:nvPr>
            <p:ph type="pic" sz="quarter" idx="24"/>
          </p:nvPr>
        </p:nvPicPr>
        <p:blipFill rotWithShape="1">
          <a:blip r:embed="rId6"/>
          <a:srcRect t="85" b="85"/>
          <a:stretch/>
        </p:blipFill>
        <p:spPr>
          <a:xfrm>
            <a:off x="9290304" y="2407653"/>
            <a:ext cx="932688" cy="932688"/>
          </a:xfrm>
        </p:spPr>
      </p:pic>
      <p:sp>
        <p:nvSpPr>
          <p:cNvPr id="4" name="Text Placeholder 3">
            <a:extLst>
              <a:ext uri="{FF2B5EF4-FFF2-40B4-BE49-F238E27FC236}">
                <a16:creationId xmlns:a16="http://schemas.microsoft.com/office/drawing/2014/main" id="{03745CA7-A767-9133-8871-800B16D5D722}"/>
              </a:ext>
            </a:extLst>
          </p:cNvPr>
          <p:cNvSpPr>
            <a:spLocks noGrp="1"/>
          </p:cNvSpPr>
          <p:nvPr>
            <p:ph type="body" sz="quarter" idx="17"/>
          </p:nvPr>
        </p:nvSpPr>
        <p:spPr>
          <a:xfrm>
            <a:off x="8092440" y="2891789"/>
            <a:ext cx="3328416" cy="3557511"/>
          </a:xfrm>
        </p:spPr>
        <p:txBody>
          <a:bodyPr/>
          <a:lstStyle/>
          <a:p>
            <a:r>
              <a:rPr lang="en-US" altLang="zh-CN" dirty="0"/>
              <a:t>Public/Private partnership transfer station</a:t>
            </a:r>
            <a:endParaRPr lang="en-US" dirty="0"/>
          </a:p>
        </p:txBody>
      </p:sp>
      <p:sp>
        <p:nvSpPr>
          <p:cNvPr id="8" name="Text Placeholder 7">
            <a:extLst>
              <a:ext uri="{FF2B5EF4-FFF2-40B4-BE49-F238E27FC236}">
                <a16:creationId xmlns:a16="http://schemas.microsoft.com/office/drawing/2014/main" id="{7063C991-877C-CD1D-A03D-547E04121FE0}"/>
              </a:ext>
            </a:extLst>
          </p:cNvPr>
          <p:cNvSpPr>
            <a:spLocks noGrp="1"/>
          </p:cNvSpPr>
          <p:nvPr>
            <p:ph type="body" sz="quarter" idx="22"/>
          </p:nvPr>
        </p:nvSpPr>
        <p:spPr>
          <a:xfrm>
            <a:off x="8092439" y="4366726"/>
            <a:ext cx="3328415" cy="2082573"/>
          </a:xfrm>
        </p:spPr>
        <p:txBody>
          <a:bodyPr>
            <a:normAutofit fontScale="92500" lnSpcReduction="20000"/>
          </a:bodyPr>
          <a:lstStyle/>
          <a:p>
            <a:r>
              <a:rPr lang="en-US" dirty="0"/>
              <a:t>Transfer station to accept grease trap waste for treatment to increase existing flows and charge on a per gallon basis</a:t>
            </a:r>
          </a:p>
          <a:p>
            <a:r>
              <a:rPr lang="en-US" dirty="0"/>
              <a:t>SCMUA seemed favorable to reviewing details from the vendor interested in this partnership</a:t>
            </a:r>
          </a:p>
          <a:p>
            <a:r>
              <a:rPr lang="en-US" dirty="0"/>
              <a:t>This would create a new revenue source, which would offset the budgeted rates to traditional users.</a:t>
            </a:r>
          </a:p>
          <a:p>
            <a:endParaRPr lang="en-US" dirty="0"/>
          </a:p>
          <a:p>
            <a:endParaRPr lang="en-US" dirty="0"/>
          </a:p>
        </p:txBody>
      </p:sp>
    </p:spTree>
    <p:extLst>
      <p:ext uri="{BB962C8B-B14F-4D97-AF65-F5344CB8AC3E}">
        <p14:creationId xmlns:p14="http://schemas.microsoft.com/office/powerpoint/2010/main" val="249904479"/>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LW_V5" id="{4FE3E7F2-DE97-43FB-9854-C2719499B15F}" vid="{37DF82F1-E382-44D9-A149-92ACBBF70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2D6F65D-59DB-459C-812A-E954DE5F0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17FA41-AE03-4A0A-A9B0-817CABD09473}">
  <ds:schemaRefs>
    <ds:schemaRef ds:uri="http://schemas.microsoft.com/sharepoint/v3/contenttype/forms"/>
  </ds:schemaRefs>
</ds:datastoreItem>
</file>

<file path=customXml/itemProps3.xml><?xml version="1.0" encoding="utf-8"?>
<ds:datastoreItem xmlns:ds="http://schemas.openxmlformats.org/officeDocument/2006/customXml" ds:itemID="{A4D542F6-3184-4387-BE39-8DA735EB5504}">
  <ds:schemaRefs>
    <ds:schemaRef ds:uri="230e9df3-be65-4c73-a93b-d1236ebd677e"/>
    <ds:schemaRef ds:uri="http://schemas.microsoft.com/sharepoint/v3"/>
    <ds:schemaRef ds:uri="16c05727-aa75-4e4a-9b5f-8a80a1165891"/>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71af3243-3dd4-4a8d-8c0d-dd76da1f02a5"/>
    <ds:schemaRef ds:uri="http://www.w3.org/XML/1998/namespace"/>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1587</TotalTime>
  <Words>807</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Corbel</vt:lpstr>
      <vt:lpstr>Sabon Next LT</vt:lpstr>
      <vt:lpstr>Custom</vt:lpstr>
      <vt:lpstr>VTMUA  Sewer Rate breakdown</vt:lpstr>
      <vt:lpstr>Sewer rates</vt:lpstr>
      <vt:lpstr>Sewer RAtes</vt:lpstr>
      <vt:lpstr>Edu breakdown</vt:lpstr>
      <vt:lpstr>Bedroom count and assessment</vt:lpstr>
      <vt:lpstr>Total edus</vt:lpstr>
      <vt:lpstr>Budget breakdown</vt:lpstr>
      <vt:lpstr>Cost per edu</vt:lpstr>
      <vt:lpstr>HOW WE can reduce rates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VTMUA  Sewer Rate breakdown</dc:title>
  <dc:subject/>
  <dc:creator>Donelle Bright</dc:creator>
  <cp:lastModifiedBy>Donelle Bright</cp:lastModifiedBy>
  <cp:revision>6</cp:revision>
  <cp:lastPrinted>2023-10-19T22:14:47Z</cp:lastPrinted>
  <dcterms:created xsi:type="dcterms:W3CDTF">2023-10-18T19:51:59Z</dcterms:created>
  <dcterms:modified xsi:type="dcterms:W3CDTF">2023-10-19T22:31:42Z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